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9"/>
  </p:notesMasterIdLst>
  <p:sldIdLst>
    <p:sldId id="256" r:id="rId2"/>
    <p:sldId id="257" r:id="rId3"/>
    <p:sldId id="259" r:id="rId4"/>
    <p:sldId id="302" r:id="rId5"/>
    <p:sldId id="270" r:id="rId6"/>
    <p:sldId id="262" r:id="rId7"/>
    <p:sldId id="268" r:id="rId8"/>
    <p:sldId id="267" r:id="rId9"/>
    <p:sldId id="269" r:id="rId10"/>
    <p:sldId id="272" r:id="rId11"/>
    <p:sldId id="273" r:id="rId12"/>
    <p:sldId id="274" r:id="rId13"/>
    <p:sldId id="276" r:id="rId14"/>
    <p:sldId id="275" r:id="rId15"/>
    <p:sldId id="277" r:id="rId16"/>
    <p:sldId id="278" r:id="rId17"/>
    <p:sldId id="286" r:id="rId18"/>
    <p:sldId id="287" r:id="rId19"/>
    <p:sldId id="288" r:id="rId20"/>
    <p:sldId id="289" r:id="rId21"/>
    <p:sldId id="291" r:id="rId22"/>
    <p:sldId id="290" r:id="rId23"/>
    <p:sldId id="292" r:id="rId24"/>
    <p:sldId id="293" r:id="rId25"/>
    <p:sldId id="296" r:id="rId26"/>
    <p:sldId id="295" r:id="rId27"/>
    <p:sldId id="279" r:id="rId28"/>
    <p:sldId id="285" r:id="rId29"/>
    <p:sldId id="297" r:id="rId30"/>
    <p:sldId id="298" r:id="rId31"/>
    <p:sldId id="299" r:id="rId32"/>
    <p:sldId id="300" r:id="rId33"/>
    <p:sldId id="280" r:id="rId34"/>
    <p:sldId id="301" r:id="rId35"/>
    <p:sldId id="281" r:id="rId36"/>
    <p:sldId id="282" r:id="rId37"/>
    <p:sldId id="28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EB0"/>
    <a:srgbClr val="4C44F6"/>
    <a:srgbClr val="7C354D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7" autoAdjust="0"/>
    <p:restoredTop sz="94660"/>
  </p:normalViewPr>
  <p:slideViewPr>
    <p:cSldViewPr>
      <p:cViewPr>
        <p:scale>
          <a:sx n="66" d="100"/>
          <a:sy n="66" d="100"/>
        </p:scale>
        <p:origin x="-6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F8ED98-FF54-41C3-B1DA-F2BD5D721413}" type="doc">
      <dgm:prSet loTypeId="urn:microsoft.com/office/officeart/2005/8/layout/hierarchy2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30C535E-2ED8-4219-8488-78E6B27AC438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БИБЛИОТЕКА</a:t>
          </a:r>
          <a:endParaRPr lang="ru-RU" sz="28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963870-AB62-4DAC-99AC-00492192AC37}" type="parTrans" cxnId="{B00EA391-1241-4B86-A60F-7F59A42056C5}">
      <dgm:prSet/>
      <dgm:spPr/>
      <dgm:t>
        <a:bodyPr/>
        <a:lstStyle/>
        <a:p>
          <a:endParaRPr lang="ru-RU"/>
        </a:p>
      </dgm:t>
    </dgm:pt>
    <dgm:pt modelId="{7799CD34-9D82-4ADE-82F5-845FDDE09F5A}" type="sibTrans" cxnId="{B00EA391-1241-4B86-A60F-7F59A42056C5}">
      <dgm:prSet/>
      <dgm:spPr/>
      <dgm:t>
        <a:bodyPr/>
        <a:lstStyle/>
        <a:p>
          <a:endParaRPr lang="ru-RU"/>
        </a:p>
      </dgm:t>
    </dgm:pt>
    <dgm:pt modelId="{C7614C20-FF7B-4680-B5A3-55DCB89A6BDD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F3FE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БИБЛИО</a:t>
          </a:r>
          <a:endParaRPr lang="ru-RU" sz="3200" dirty="0">
            <a:solidFill>
              <a:srgbClr val="F3FEB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DF2140-39CE-43AD-91CF-BC22801F0239}" type="parTrans" cxnId="{9057B470-DC95-4C73-96F9-ECB1FB885010}">
      <dgm:prSet/>
      <dgm:spPr/>
      <dgm:t>
        <a:bodyPr/>
        <a:lstStyle/>
        <a:p>
          <a:endParaRPr lang="ru-RU"/>
        </a:p>
      </dgm:t>
    </dgm:pt>
    <dgm:pt modelId="{7D82565E-75E6-4B64-B4F4-576624BD95B8}" type="sibTrans" cxnId="{9057B470-DC95-4C73-96F9-ECB1FB885010}">
      <dgm:prSet/>
      <dgm:spPr/>
      <dgm:t>
        <a:bodyPr/>
        <a:lstStyle/>
        <a:p>
          <a:endParaRPr lang="ru-RU"/>
        </a:p>
      </dgm:t>
    </dgm:pt>
    <dgm:pt modelId="{CE104A17-9398-47C1-A7FB-ADF962BE70C3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F3FE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ТЕКА</a:t>
          </a:r>
          <a:endParaRPr lang="ru-RU" sz="3200" dirty="0">
            <a:solidFill>
              <a:srgbClr val="F3FEB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207147-1108-49C8-924C-BF0C4E46C84F}" type="parTrans" cxnId="{31AD6953-5014-4F7F-BF4A-0BC067BA52A5}">
      <dgm:prSet/>
      <dgm:spPr/>
      <dgm:t>
        <a:bodyPr/>
        <a:lstStyle/>
        <a:p>
          <a:endParaRPr lang="ru-RU"/>
        </a:p>
      </dgm:t>
    </dgm:pt>
    <dgm:pt modelId="{F6A043FB-D431-40A8-898B-251337727BFF}" type="sibTrans" cxnId="{31AD6953-5014-4F7F-BF4A-0BC067BA52A5}">
      <dgm:prSet/>
      <dgm:spPr/>
      <dgm:t>
        <a:bodyPr/>
        <a:lstStyle/>
        <a:p>
          <a:endParaRPr lang="ru-RU"/>
        </a:p>
      </dgm:t>
    </dgm:pt>
    <dgm:pt modelId="{9FDB2B0F-1D0C-4C62-85AD-9E2AA52EEBC3}">
      <dgm:prSet custT="1"/>
      <dgm:spPr/>
      <dgm:t>
        <a:bodyPr/>
        <a:lstStyle/>
        <a:p>
          <a:r>
            <a:rPr lang="ru-RU" sz="2500" dirty="0" smtClean="0">
              <a:solidFill>
                <a:srgbClr val="F3FE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КНИГА</a:t>
          </a:r>
          <a:endParaRPr lang="ru-RU" sz="2500" dirty="0">
            <a:solidFill>
              <a:srgbClr val="F3FEB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258AA8-6A00-4C18-9D25-2C3CDFC003E1}" type="parTrans" cxnId="{866CBA7B-DEFD-416D-9661-9126DD079993}">
      <dgm:prSet/>
      <dgm:spPr/>
      <dgm:t>
        <a:bodyPr/>
        <a:lstStyle/>
        <a:p>
          <a:endParaRPr lang="ru-RU"/>
        </a:p>
      </dgm:t>
    </dgm:pt>
    <dgm:pt modelId="{475CBC8D-E664-430E-B3FE-336E1558B7C4}" type="sibTrans" cxnId="{866CBA7B-DEFD-416D-9661-9126DD079993}">
      <dgm:prSet/>
      <dgm:spPr/>
      <dgm:t>
        <a:bodyPr/>
        <a:lstStyle/>
        <a:p>
          <a:endParaRPr lang="ru-RU"/>
        </a:p>
      </dgm:t>
    </dgm:pt>
    <dgm:pt modelId="{7F8512DD-2044-49BE-84EC-67AB457C6F24}">
      <dgm:prSet/>
      <dgm:spPr/>
      <dgm:t>
        <a:bodyPr/>
        <a:lstStyle/>
        <a:p>
          <a:r>
            <a:rPr lang="ru-RU" dirty="0" smtClean="0">
              <a:solidFill>
                <a:srgbClr val="F3FE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ХРАНИЛИЩЕ</a:t>
          </a:r>
          <a:endParaRPr lang="ru-RU" dirty="0">
            <a:solidFill>
              <a:srgbClr val="F3FEB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D47D54-07C7-45D7-B0B4-CB3D1D6C9A36}" type="parTrans" cxnId="{88AE47B5-07F9-4C63-8CB4-17C46E44E933}">
      <dgm:prSet/>
      <dgm:spPr/>
      <dgm:t>
        <a:bodyPr/>
        <a:lstStyle/>
        <a:p>
          <a:endParaRPr lang="ru-RU"/>
        </a:p>
      </dgm:t>
    </dgm:pt>
    <dgm:pt modelId="{EF05D411-4B18-42D4-8E73-122BE5358BCD}" type="sibTrans" cxnId="{88AE47B5-07F9-4C63-8CB4-17C46E44E933}">
      <dgm:prSet/>
      <dgm:spPr/>
      <dgm:t>
        <a:bodyPr/>
        <a:lstStyle/>
        <a:p>
          <a:endParaRPr lang="ru-RU"/>
        </a:p>
      </dgm:t>
    </dgm:pt>
    <dgm:pt modelId="{95B7BE67-B9FF-4846-8A18-2E7DCD364614}" type="pres">
      <dgm:prSet presAssocID="{C6F8ED98-FF54-41C3-B1DA-F2BD5D72141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AB0057-56A6-4941-B541-986B621F529C}" type="pres">
      <dgm:prSet presAssocID="{B30C535E-2ED8-4219-8488-78E6B27AC438}" presName="root1" presStyleCnt="0"/>
      <dgm:spPr/>
    </dgm:pt>
    <dgm:pt modelId="{6B6B1840-0E31-4AAC-B6D9-6917E2292124}" type="pres">
      <dgm:prSet presAssocID="{B30C535E-2ED8-4219-8488-78E6B27AC438}" presName="LevelOneTextNode" presStyleLbl="node0" presStyleIdx="0" presStyleCnt="1" custScaleX="114855" custScaleY="96278" custLinFactNeighborX="2891" custLinFactNeighborY="5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0422FE-9787-4E16-B54B-D418AC8B7460}" type="pres">
      <dgm:prSet presAssocID="{B30C535E-2ED8-4219-8488-78E6B27AC438}" presName="level2hierChild" presStyleCnt="0"/>
      <dgm:spPr/>
    </dgm:pt>
    <dgm:pt modelId="{C4B4F6E5-38EC-4D94-9C12-ACE1BFA708FE}" type="pres">
      <dgm:prSet presAssocID="{0ADF2140-39CE-43AD-91CF-BC22801F0239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6FD152B7-3B89-4870-A762-0EEA0B03C4F8}" type="pres">
      <dgm:prSet presAssocID="{0ADF2140-39CE-43AD-91CF-BC22801F0239}" presName="connTx" presStyleLbl="parChTrans1D2" presStyleIdx="0" presStyleCnt="2"/>
      <dgm:spPr/>
      <dgm:t>
        <a:bodyPr/>
        <a:lstStyle/>
        <a:p>
          <a:endParaRPr lang="ru-RU"/>
        </a:p>
      </dgm:t>
    </dgm:pt>
    <dgm:pt modelId="{77D54F2D-2B05-434E-B15B-037341B3670D}" type="pres">
      <dgm:prSet presAssocID="{C7614C20-FF7B-4680-B5A3-55DCB89A6BDD}" presName="root2" presStyleCnt="0"/>
      <dgm:spPr/>
    </dgm:pt>
    <dgm:pt modelId="{F14EEE4C-0DF7-4390-A9E5-E30437FA8A80}" type="pres">
      <dgm:prSet presAssocID="{C7614C20-FF7B-4680-B5A3-55DCB89A6BDD}" presName="LevelTwoTextNode" presStyleLbl="node2" presStyleIdx="0" presStyleCnt="2" custScaleX="88597" custScaleY="105942" custLinFactNeighborX="5156" custLinFactNeighborY="-533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0C8186-A8A4-420E-8FC1-50787C03597E}" type="pres">
      <dgm:prSet presAssocID="{C7614C20-FF7B-4680-B5A3-55DCB89A6BDD}" presName="level3hierChild" presStyleCnt="0"/>
      <dgm:spPr/>
    </dgm:pt>
    <dgm:pt modelId="{6D156AC0-701D-445F-8C95-460656CFB34D}" type="pres">
      <dgm:prSet presAssocID="{2F258AA8-6A00-4C18-9D25-2C3CDFC003E1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088A8445-8266-4A4B-9A40-E908FEF01804}" type="pres">
      <dgm:prSet presAssocID="{2F258AA8-6A00-4C18-9D25-2C3CDFC003E1}" presName="connTx" presStyleLbl="parChTrans1D3" presStyleIdx="0" presStyleCnt="2"/>
      <dgm:spPr/>
      <dgm:t>
        <a:bodyPr/>
        <a:lstStyle/>
        <a:p>
          <a:endParaRPr lang="ru-RU"/>
        </a:p>
      </dgm:t>
    </dgm:pt>
    <dgm:pt modelId="{0776415C-A82E-48A5-8005-63BE0EB4B2F7}" type="pres">
      <dgm:prSet presAssocID="{9FDB2B0F-1D0C-4C62-85AD-9E2AA52EEBC3}" presName="root2" presStyleCnt="0"/>
      <dgm:spPr/>
    </dgm:pt>
    <dgm:pt modelId="{3D27E0B3-9918-4F89-A2FC-ECF9AF582309}" type="pres">
      <dgm:prSet presAssocID="{9FDB2B0F-1D0C-4C62-85AD-9E2AA52EEBC3}" presName="LevelTwoTextNode" presStyleLbl="node3" presStyleIdx="0" presStyleCnt="2" custScaleY="172160" custLinFactY="-52289" custLinFactNeighborX="-8042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015026-349D-4072-9A26-13465004171F}" type="pres">
      <dgm:prSet presAssocID="{9FDB2B0F-1D0C-4C62-85AD-9E2AA52EEBC3}" presName="level3hierChild" presStyleCnt="0"/>
      <dgm:spPr/>
    </dgm:pt>
    <dgm:pt modelId="{E982E207-3E1B-4337-B10D-903926D70E4D}" type="pres">
      <dgm:prSet presAssocID="{E2207147-1108-49C8-924C-BF0C4E46C84F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41A32A9B-E898-4311-8BEB-4682113FD628}" type="pres">
      <dgm:prSet presAssocID="{E2207147-1108-49C8-924C-BF0C4E46C84F}" presName="connTx" presStyleLbl="parChTrans1D2" presStyleIdx="1" presStyleCnt="2"/>
      <dgm:spPr/>
      <dgm:t>
        <a:bodyPr/>
        <a:lstStyle/>
        <a:p>
          <a:endParaRPr lang="ru-RU"/>
        </a:p>
      </dgm:t>
    </dgm:pt>
    <dgm:pt modelId="{22D1A532-C8D2-46D3-9CFC-D10CD32A09D3}" type="pres">
      <dgm:prSet presAssocID="{CE104A17-9398-47C1-A7FB-ADF962BE70C3}" presName="root2" presStyleCnt="0"/>
      <dgm:spPr/>
    </dgm:pt>
    <dgm:pt modelId="{F54153CD-EB42-41B4-94CF-B878619BB0E3}" type="pres">
      <dgm:prSet presAssocID="{CE104A17-9398-47C1-A7FB-ADF962BE70C3}" presName="LevelTwoTextNode" presStyleLbl="node2" presStyleIdx="1" presStyleCnt="2" custScaleX="80755" custScaleY="131782" custLinFactNeighborX="1944" custLinFactNeighborY="673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C40919-4165-47BE-B2A5-AAC6D332CF62}" type="pres">
      <dgm:prSet presAssocID="{CE104A17-9398-47C1-A7FB-ADF962BE70C3}" presName="level3hierChild" presStyleCnt="0"/>
      <dgm:spPr/>
    </dgm:pt>
    <dgm:pt modelId="{364F92DC-C9D6-40B0-BDC3-923102E1AAC4}" type="pres">
      <dgm:prSet presAssocID="{DDD47D54-07C7-45D7-B0B4-CB3D1D6C9A36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3AB55551-C229-439F-BA59-13F890D4B2A0}" type="pres">
      <dgm:prSet presAssocID="{DDD47D54-07C7-45D7-B0B4-CB3D1D6C9A36}" presName="connTx" presStyleLbl="parChTrans1D3" presStyleIdx="1" presStyleCnt="2"/>
      <dgm:spPr/>
      <dgm:t>
        <a:bodyPr/>
        <a:lstStyle/>
        <a:p>
          <a:endParaRPr lang="ru-RU"/>
        </a:p>
      </dgm:t>
    </dgm:pt>
    <dgm:pt modelId="{7ED4EBF5-80CA-4FAA-8A00-F780B1D429F6}" type="pres">
      <dgm:prSet presAssocID="{7F8512DD-2044-49BE-84EC-67AB457C6F24}" presName="root2" presStyleCnt="0"/>
      <dgm:spPr/>
    </dgm:pt>
    <dgm:pt modelId="{DCF4D021-34C2-48BF-91CB-9071886532BC}" type="pres">
      <dgm:prSet presAssocID="{7F8512DD-2044-49BE-84EC-67AB457C6F24}" presName="LevelTwoTextNode" presStyleLbl="node3" presStyleIdx="1" presStyleCnt="2" custScaleY="159788" custLinFactY="47136" custLinFactNeighborX="-4949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351CEF-903D-4DBD-9D04-5AF3F149A050}" type="pres">
      <dgm:prSet presAssocID="{7F8512DD-2044-49BE-84EC-67AB457C6F24}" presName="level3hierChild" presStyleCnt="0"/>
      <dgm:spPr/>
    </dgm:pt>
  </dgm:ptLst>
  <dgm:cxnLst>
    <dgm:cxn modelId="{D36F54DF-423A-4254-B759-C588853FA0E1}" type="presOf" srcId="{2F258AA8-6A00-4C18-9D25-2C3CDFC003E1}" destId="{088A8445-8266-4A4B-9A40-E908FEF01804}" srcOrd="1" destOrd="0" presId="urn:microsoft.com/office/officeart/2005/8/layout/hierarchy2"/>
    <dgm:cxn modelId="{9057B470-DC95-4C73-96F9-ECB1FB885010}" srcId="{B30C535E-2ED8-4219-8488-78E6B27AC438}" destId="{C7614C20-FF7B-4680-B5A3-55DCB89A6BDD}" srcOrd="0" destOrd="0" parTransId="{0ADF2140-39CE-43AD-91CF-BC22801F0239}" sibTransId="{7D82565E-75E6-4B64-B4F4-576624BD95B8}"/>
    <dgm:cxn modelId="{866CBA7B-DEFD-416D-9661-9126DD079993}" srcId="{C7614C20-FF7B-4680-B5A3-55DCB89A6BDD}" destId="{9FDB2B0F-1D0C-4C62-85AD-9E2AA52EEBC3}" srcOrd="0" destOrd="0" parTransId="{2F258AA8-6A00-4C18-9D25-2C3CDFC003E1}" sibTransId="{475CBC8D-E664-430E-B3FE-336E1558B7C4}"/>
    <dgm:cxn modelId="{49C3F890-1DFA-4B34-B506-988F9BF3ED10}" type="presOf" srcId="{C6F8ED98-FF54-41C3-B1DA-F2BD5D721413}" destId="{95B7BE67-B9FF-4846-8A18-2E7DCD364614}" srcOrd="0" destOrd="0" presId="urn:microsoft.com/office/officeart/2005/8/layout/hierarchy2"/>
    <dgm:cxn modelId="{9540CCD1-2B69-4453-81CF-A72603A1E3AB}" type="presOf" srcId="{0ADF2140-39CE-43AD-91CF-BC22801F0239}" destId="{6FD152B7-3B89-4870-A762-0EEA0B03C4F8}" srcOrd="1" destOrd="0" presId="urn:microsoft.com/office/officeart/2005/8/layout/hierarchy2"/>
    <dgm:cxn modelId="{D3937B85-E307-4FC7-A9A5-E7D45E11E634}" type="presOf" srcId="{E2207147-1108-49C8-924C-BF0C4E46C84F}" destId="{E982E207-3E1B-4337-B10D-903926D70E4D}" srcOrd="0" destOrd="0" presId="urn:microsoft.com/office/officeart/2005/8/layout/hierarchy2"/>
    <dgm:cxn modelId="{B00EA391-1241-4B86-A60F-7F59A42056C5}" srcId="{C6F8ED98-FF54-41C3-B1DA-F2BD5D721413}" destId="{B30C535E-2ED8-4219-8488-78E6B27AC438}" srcOrd="0" destOrd="0" parTransId="{7C963870-AB62-4DAC-99AC-00492192AC37}" sibTransId="{7799CD34-9D82-4ADE-82F5-845FDDE09F5A}"/>
    <dgm:cxn modelId="{F3A64A11-F441-416B-B352-F19F187E7C63}" type="presOf" srcId="{C7614C20-FF7B-4680-B5A3-55DCB89A6BDD}" destId="{F14EEE4C-0DF7-4390-A9E5-E30437FA8A80}" srcOrd="0" destOrd="0" presId="urn:microsoft.com/office/officeart/2005/8/layout/hierarchy2"/>
    <dgm:cxn modelId="{88AE47B5-07F9-4C63-8CB4-17C46E44E933}" srcId="{CE104A17-9398-47C1-A7FB-ADF962BE70C3}" destId="{7F8512DD-2044-49BE-84EC-67AB457C6F24}" srcOrd="0" destOrd="0" parTransId="{DDD47D54-07C7-45D7-B0B4-CB3D1D6C9A36}" sibTransId="{EF05D411-4B18-42D4-8E73-122BE5358BCD}"/>
    <dgm:cxn modelId="{B498057E-85EC-42D8-AC18-40744DC1A814}" type="presOf" srcId="{9FDB2B0F-1D0C-4C62-85AD-9E2AA52EEBC3}" destId="{3D27E0B3-9918-4F89-A2FC-ECF9AF582309}" srcOrd="0" destOrd="0" presId="urn:microsoft.com/office/officeart/2005/8/layout/hierarchy2"/>
    <dgm:cxn modelId="{F2DFDC3A-FA00-4163-A20C-3885C4B555FE}" type="presOf" srcId="{B30C535E-2ED8-4219-8488-78E6B27AC438}" destId="{6B6B1840-0E31-4AAC-B6D9-6917E2292124}" srcOrd="0" destOrd="0" presId="urn:microsoft.com/office/officeart/2005/8/layout/hierarchy2"/>
    <dgm:cxn modelId="{82149237-BAD8-47DE-8320-FAC18E0A6795}" type="presOf" srcId="{2F258AA8-6A00-4C18-9D25-2C3CDFC003E1}" destId="{6D156AC0-701D-445F-8C95-460656CFB34D}" srcOrd="0" destOrd="0" presId="urn:microsoft.com/office/officeart/2005/8/layout/hierarchy2"/>
    <dgm:cxn modelId="{8FCFD311-B4E0-4184-8B19-72B5E2ECB0D6}" type="presOf" srcId="{DDD47D54-07C7-45D7-B0B4-CB3D1D6C9A36}" destId="{364F92DC-C9D6-40B0-BDC3-923102E1AAC4}" srcOrd="0" destOrd="0" presId="urn:microsoft.com/office/officeart/2005/8/layout/hierarchy2"/>
    <dgm:cxn modelId="{D29408EA-C063-4647-96FC-FB2A23BBF934}" type="presOf" srcId="{CE104A17-9398-47C1-A7FB-ADF962BE70C3}" destId="{F54153CD-EB42-41B4-94CF-B878619BB0E3}" srcOrd="0" destOrd="0" presId="urn:microsoft.com/office/officeart/2005/8/layout/hierarchy2"/>
    <dgm:cxn modelId="{892EA70B-4D2B-4BF5-86C1-5F1AF306B8BD}" type="presOf" srcId="{0ADF2140-39CE-43AD-91CF-BC22801F0239}" destId="{C4B4F6E5-38EC-4D94-9C12-ACE1BFA708FE}" srcOrd="0" destOrd="0" presId="urn:microsoft.com/office/officeart/2005/8/layout/hierarchy2"/>
    <dgm:cxn modelId="{F4547315-D31D-4BCA-8A4A-3ABF67A0C1EC}" type="presOf" srcId="{E2207147-1108-49C8-924C-BF0C4E46C84F}" destId="{41A32A9B-E898-4311-8BEB-4682113FD628}" srcOrd="1" destOrd="0" presId="urn:microsoft.com/office/officeart/2005/8/layout/hierarchy2"/>
    <dgm:cxn modelId="{31AD6953-5014-4F7F-BF4A-0BC067BA52A5}" srcId="{B30C535E-2ED8-4219-8488-78E6B27AC438}" destId="{CE104A17-9398-47C1-A7FB-ADF962BE70C3}" srcOrd="1" destOrd="0" parTransId="{E2207147-1108-49C8-924C-BF0C4E46C84F}" sibTransId="{F6A043FB-D431-40A8-898B-251337727BFF}"/>
    <dgm:cxn modelId="{78CE28EA-1691-46BB-A8B7-37DFFDB838A5}" type="presOf" srcId="{DDD47D54-07C7-45D7-B0B4-CB3D1D6C9A36}" destId="{3AB55551-C229-439F-BA59-13F890D4B2A0}" srcOrd="1" destOrd="0" presId="urn:microsoft.com/office/officeart/2005/8/layout/hierarchy2"/>
    <dgm:cxn modelId="{1DBE3DB0-1357-4940-8330-EB61B761B606}" type="presOf" srcId="{7F8512DD-2044-49BE-84EC-67AB457C6F24}" destId="{DCF4D021-34C2-48BF-91CB-9071886532BC}" srcOrd="0" destOrd="0" presId="urn:microsoft.com/office/officeart/2005/8/layout/hierarchy2"/>
    <dgm:cxn modelId="{9025272E-5308-4BBA-8FED-ED067AA8A1F6}" type="presParOf" srcId="{95B7BE67-B9FF-4846-8A18-2E7DCD364614}" destId="{ADAB0057-56A6-4941-B541-986B621F529C}" srcOrd="0" destOrd="0" presId="urn:microsoft.com/office/officeart/2005/8/layout/hierarchy2"/>
    <dgm:cxn modelId="{A179A42F-EDE3-4D2A-BBD9-91047AC497EA}" type="presParOf" srcId="{ADAB0057-56A6-4941-B541-986B621F529C}" destId="{6B6B1840-0E31-4AAC-B6D9-6917E2292124}" srcOrd="0" destOrd="0" presId="urn:microsoft.com/office/officeart/2005/8/layout/hierarchy2"/>
    <dgm:cxn modelId="{AAFF115C-A9A3-4CC6-8B5C-06530F5400E8}" type="presParOf" srcId="{ADAB0057-56A6-4941-B541-986B621F529C}" destId="{3D0422FE-9787-4E16-B54B-D418AC8B7460}" srcOrd="1" destOrd="0" presId="urn:microsoft.com/office/officeart/2005/8/layout/hierarchy2"/>
    <dgm:cxn modelId="{71BB9BDA-1606-4D69-9AC2-38A44A3D29CB}" type="presParOf" srcId="{3D0422FE-9787-4E16-B54B-D418AC8B7460}" destId="{C4B4F6E5-38EC-4D94-9C12-ACE1BFA708FE}" srcOrd="0" destOrd="0" presId="urn:microsoft.com/office/officeart/2005/8/layout/hierarchy2"/>
    <dgm:cxn modelId="{7E4EF92F-0514-4CE0-BCD8-9D3E815FDA12}" type="presParOf" srcId="{C4B4F6E5-38EC-4D94-9C12-ACE1BFA708FE}" destId="{6FD152B7-3B89-4870-A762-0EEA0B03C4F8}" srcOrd="0" destOrd="0" presId="urn:microsoft.com/office/officeart/2005/8/layout/hierarchy2"/>
    <dgm:cxn modelId="{2D4BDA5A-1C7E-4C4F-854E-50BF24F18506}" type="presParOf" srcId="{3D0422FE-9787-4E16-B54B-D418AC8B7460}" destId="{77D54F2D-2B05-434E-B15B-037341B3670D}" srcOrd="1" destOrd="0" presId="urn:microsoft.com/office/officeart/2005/8/layout/hierarchy2"/>
    <dgm:cxn modelId="{8EE443F6-CCAD-4BC0-9729-05945C5F262A}" type="presParOf" srcId="{77D54F2D-2B05-434E-B15B-037341B3670D}" destId="{F14EEE4C-0DF7-4390-A9E5-E30437FA8A80}" srcOrd="0" destOrd="0" presId="urn:microsoft.com/office/officeart/2005/8/layout/hierarchy2"/>
    <dgm:cxn modelId="{6F108E03-17CD-4A46-8D19-EEA17ECEB561}" type="presParOf" srcId="{77D54F2D-2B05-434E-B15B-037341B3670D}" destId="{730C8186-A8A4-420E-8FC1-50787C03597E}" srcOrd="1" destOrd="0" presId="urn:microsoft.com/office/officeart/2005/8/layout/hierarchy2"/>
    <dgm:cxn modelId="{7CF588F6-6E39-4F81-9786-8D733D0F6212}" type="presParOf" srcId="{730C8186-A8A4-420E-8FC1-50787C03597E}" destId="{6D156AC0-701D-445F-8C95-460656CFB34D}" srcOrd="0" destOrd="0" presId="urn:microsoft.com/office/officeart/2005/8/layout/hierarchy2"/>
    <dgm:cxn modelId="{5AA50D12-560D-43AF-A50A-FC674910515D}" type="presParOf" srcId="{6D156AC0-701D-445F-8C95-460656CFB34D}" destId="{088A8445-8266-4A4B-9A40-E908FEF01804}" srcOrd="0" destOrd="0" presId="urn:microsoft.com/office/officeart/2005/8/layout/hierarchy2"/>
    <dgm:cxn modelId="{58A0407E-E3BF-4563-B6D0-54210BC52A43}" type="presParOf" srcId="{730C8186-A8A4-420E-8FC1-50787C03597E}" destId="{0776415C-A82E-48A5-8005-63BE0EB4B2F7}" srcOrd="1" destOrd="0" presId="urn:microsoft.com/office/officeart/2005/8/layout/hierarchy2"/>
    <dgm:cxn modelId="{83B9DC46-5C32-4F71-B734-E672E63D8A0C}" type="presParOf" srcId="{0776415C-A82E-48A5-8005-63BE0EB4B2F7}" destId="{3D27E0B3-9918-4F89-A2FC-ECF9AF582309}" srcOrd="0" destOrd="0" presId="urn:microsoft.com/office/officeart/2005/8/layout/hierarchy2"/>
    <dgm:cxn modelId="{591473C6-2F8E-4A8C-9ABA-BCA8118D1D7A}" type="presParOf" srcId="{0776415C-A82E-48A5-8005-63BE0EB4B2F7}" destId="{0D015026-349D-4072-9A26-13465004171F}" srcOrd="1" destOrd="0" presId="urn:microsoft.com/office/officeart/2005/8/layout/hierarchy2"/>
    <dgm:cxn modelId="{AF43EDA1-CD14-47B0-AE6E-85BDE14B0F2F}" type="presParOf" srcId="{3D0422FE-9787-4E16-B54B-D418AC8B7460}" destId="{E982E207-3E1B-4337-B10D-903926D70E4D}" srcOrd="2" destOrd="0" presId="urn:microsoft.com/office/officeart/2005/8/layout/hierarchy2"/>
    <dgm:cxn modelId="{B4BF5E3C-EFE3-483C-9310-6458B770D6EE}" type="presParOf" srcId="{E982E207-3E1B-4337-B10D-903926D70E4D}" destId="{41A32A9B-E898-4311-8BEB-4682113FD628}" srcOrd="0" destOrd="0" presId="urn:microsoft.com/office/officeart/2005/8/layout/hierarchy2"/>
    <dgm:cxn modelId="{3C89A40D-B2A5-4E69-993B-71993328F0E0}" type="presParOf" srcId="{3D0422FE-9787-4E16-B54B-D418AC8B7460}" destId="{22D1A532-C8D2-46D3-9CFC-D10CD32A09D3}" srcOrd="3" destOrd="0" presId="urn:microsoft.com/office/officeart/2005/8/layout/hierarchy2"/>
    <dgm:cxn modelId="{DC95D530-5F61-4858-AFE7-A7D87C239873}" type="presParOf" srcId="{22D1A532-C8D2-46D3-9CFC-D10CD32A09D3}" destId="{F54153CD-EB42-41B4-94CF-B878619BB0E3}" srcOrd="0" destOrd="0" presId="urn:microsoft.com/office/officeart/2005/8/layout/hierarchy2"/>
    <dgm:cxn modelId="{CB758349-D63D-4926-84AF-E396ECD4D1FA}" type="presParOf" srcId="{22D1A532-C8D2-46D3-9CFC-D10CD32A09D3}" destId="{64C40919-4165-47BE-B2A5-AAC6D332CF62}" srcOrd="1" destOrd="0" presId="urn:microsoft.com/office/officeart/2005/8/layout/hierarchy2"/>
    <dgm:cxn modelId="{153C655E-7C02-4E9F-8FA8-04CDD0641E74}" type="presParOf" srcId="{64C40919-4165-47BE-B2A5-AAC6D332CF62}" destId="{364F92DC-C9D6-40B0-BDC3-923102E1AAC4}" srcOrd="0" destOrd="0" presId="urn:microsoft.com/office/officeart/2005/8/layout/hierarchy2"/>
    <dgm:cxn modelId="{CAFA4C94-A210-4CB1-856E-E28AAE8BCA20}" type="presParOf" srcId="{364F92DC-C9D6-40B0-BDC3-923102E1AAC4}" destId="{3AB55551-C229-439F-BA59-13F890D4B2A0}" srcOrd="0" destOrd="0" presId="urn:microsoft.com/office/officeart/2005/8/layout/hierarchy2"/>
    <dgm:cxn modelId="{925A46D3-18A0-49F8-BBB6-BB5BAB59A55D}" type="presParOf" srcId="{64C40919-4165-47BE-B2A5-AAC6D332CF62}" destId="{7ED4EBF5-80CA-4FAA-8A00-F780B1D429F6}" srcOrd="1" destOrd="0" presId="urn:microsoft.com/office/officeart/2005/8/layout/hierarchy2"/>
    <dgm:cxn modelId="{DF62D864-70FD-45C4-AFFB-579E6E3A8161}" type="presParOf" srcId="{7ED4EBF5-80CA-4FAA-8A00-F780B1D429F6}" destId="{DCF4D021-34C2-48BF-91CB-9071886532BC}" srcOrd="0" destOrd="0" presId="urn:microsoft.com/office/officeart/2005/8/layout/hierarchy2"/>
    <dgm:cxn modelId="{8177B004-C778-44F8-BDCB-6CDAAFBBF364}" type="presParOf" srcId="{7ED4EBF5-80CA-4FAA-8A00-F780B1D429F6}" destId="{86351CEF-903D-4DBD-9D04-5AF3F149A050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6B1840-0E31-4AAC-B6D9-6917E2292124}">
      <dsp:nvSpPr>
        <dsp:cNvPr id="0" name=""/>
        <dsp:cNvSpPr/>
      </dsp:nvSpPr>
      <dsp:spPr>
        <a:xfrm>
          <a:off x="75442" y="2636583"/>
          <a:ext cx="2626321" cy="11007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БИБЛИОТЕКА</a:t>
          </a:r>
          <a:endParaRPr lang="ru-RU" sz="28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442" y="2636583"/>
        <a:ext cx="2626321" cy="1100766"/>
      </dsp:txXfrm>
    </dsp:sp>
    <dsp:sp modelId="{C4B4F6E5-38EC-4D94-9C12-ACE1BFA708FE}">
      <dsp:nvSpPr>
        <dsp:cNvPr id="0" name=""/>
        <dsp:cNvSpPr/>
      </dsp:nvSpPr>
      <dsp:spPr>
        <a:xfrm rot="17956498">
          <a:off x="2196802" y="2308239"/>
          <a:ext cx="1976372" cy="33497"/>
        </a:xfrm>
        <a:custGeom>
          <a:avLst/>
          <a:gdLst/>
          <a:ahLst/>
          <a:cxnLst/>
          <a:rect l="0" t="0" r="0" b="0"/>
          <a:pathLst>
            <a:path>
              <a:moveTo>
                <a:pt x="0" y="16748"/>
              </a:moveTo>
              <a:lnTo>
                <a:pt x="1976372" y="16748"/>
              </a:lnTo>
            </a:path>
          </a:pathLst>
        </a:custGeom>
        <a:noFill/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17956498">
        <a:off x="3135579" y="2275579"/>
        <a:ext cx="98818" cy="98818"/>
      </dsp:txXfrm>
    </dsp:sp>
    <dsp:sp modelId="{F14EEE4C-0DF7-4390-A9E5-E30437FA8A80}">
      <dsp:nvSpPr>
        <dsp:cNvPr id="0" name=""/>
        <dsp:cNvSpPr/>
      </dsp:nvSpPr>
      <dsp:spPr>
        <a:xfrm>
          <a:off x="3668212" y="857382"/>
          <a:ext cx="2025895" cy="121125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F3FE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БИБЛИО</a:t>
          </a:r>
          <a:endParaRPr lang="ru-RU" sz="3200" kern="1200" dirty="0">
            <a:solidFill>
              <a:srgbClr val="F3FEB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68212" y="857382"/>
        <a:ext cx="2025895" cy="1211256"/>
      </dsp:txXfrm>
    </dsp:sp>
    <dsp:sp modelId="{6D156AC0-701D-445F-8C95-460656CFB34D}">
      <dsp:nvSpPr>
        <dsp:cNvPr id="0" name=""/>
        <dsp:cNvSpPr/>
      </dsp:nvSpPr>
      <dsp:spPr>
        <a:xfrm rot="19319940">
          <a:off x="5611666" y="1206841"/>
          <a:ext cx="777748" cy="33497"/>
        </a:xfrm>
        <a:custGeom>
          <a:avLst/>
          <a:gdLst/>
          <a:ahLst/>
          <a:cxnLst/>
          <a:rect l="0" t="0" r="0" b="0"/>
          <a:pathLst>
            <a:path>
              <a:moveTo>
                <a:pt x="0" y="16748"/>
              </a:moveTo>
              <a:lnTo>
                <a:pt x="777748" y="16748"/>
              </a:lnTo>
            </a:path>
          </a:pathLst>
        </a:custGeom>
        <a:noFill/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319940">
        <a:off x="5981097" y="1204146"/>
        <a:ext cx="38887" cy="38887"/>
      </dsp:txXfrm>
    </dsp:sp>
    <dsp:sp modelId="{3D27E0B3-9918-4F89-A2FC-ECF9AF582309}">
      <dsp:nvSpPr>
        <dsp:cNvPr id="0" name=""/>
        <dsp:cNvSpPr/>
      </dsp:nvSpPr>
      <dsp:spPr>
        <a:xfrm>
          <a:off x="6306973" y="0"/>
          <a:ext cx="2286641" cy="196834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40000"/>
              </a:schemeClr>
              <a:schemeClr val="accent4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F3FE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КНИГА</a:t>
          </a:r>
          <a:endParaRPr lang="ru-RU" sz="2500" kern="1200" dirty="0">
            <a:solidFill>
              <a:srgbClr val="F3FEB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06973" y="0"/>
        <a:ext cx="2286641" cy="1968340"/>
      </dsp:txXfrm>
    </dsp:sp>
    <dsp:sp modelId="{E982E207-3E1B-4337-B10D-903926D70E4D}">
      <dsp:nvSpPr>
        <dsp:cNvPr id="0" name=""/>
        <dsp:cNvSpPr/>
      </dsp:nvSpPr>
      <dsp:spPr>
        <a:xfrm rot="3757818">
          <a:off x="2177040" y="4032721"/>
          <a:ext cx="1942447" cy="33497"/>
        </a:xfrm>
        <a:custGeom>
          <a:avLst/>
          <a:gdLst/>
          <a:ahLst/>
          <a:cxnLst/>
          <a:rect l="0" t="0" r="0" b="0"/>
          <a:pathLst>
            <a:path>
              <a:moveTo>
                <a:pt x="0" y="16748"/>
              </a:moveTo>
              <a:lnTo>
                <a:pt x="1942447" y="16748"/>
              </a:lnTo>
            </a:path>
          </a:pathLst>
        </a:custGeom>
        <a:noFill/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3757818">
        <a:off x="3099703" y="4000909"/>
        <a:ext cx="97122" cy="97122"/>
      </dsp:txXfrm>
    </dsp:sp>
    <dsp:sp modelId="{F54153CD-EB42-41B4-94CF-B878619BB0E3}">
      <dsp:nvSpPr>
        <dsp:cNvPr id="0" name=""/>
        <dsp:cNvSpPr/>
      </dsp:nvSpPr>
      <dsp:spPr>
        <a:xfrm>
          <a:off x="3594765" y="4158628"/>
          <a:ext cx="1846577" cy="15066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F3FE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ТЕКА</a:t>
          </a:r>
          <a:endParaRPr lang="ru-RU" sz="3200" kern="1200" dirty="0">
            <a:solidFill>
              <a:srgbClr val="F3FEB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94765" y="4158628"/>
        <a:ext cx="1846577" cy="1506690"/>
      </dsp:txXfrm>
    </dsp:sp>
    <dsp:sp modelId="{364F92DC-C9D6-40B0-BDC3-923102E1AAC4}">
      <dsp:nvSpPr>
        <dsp:cNvPr id="0" name=""/>
        <dsp:cNvSpPr/>
      </dsp:nvSpPr>
      <dsp:spPr>
        <a:xfrm rot="1368076">
          <a:off x="5409255" y="5054350"/>
          <a:ext cx="821212" cy="33497"/>
        </a:xfrm>
        <a:custGeom>
          <a:avLst/>
          <a:gdLst/>
          <a:ahLst/>
          <a:cxnLst/>
          <a:rect l="0" t="0" r="0" b="0"/>
          <a:pathLst>
            <a:path>
              <a:moveTo>
                <a:pt x="0" y="16748"/>
              </a:moveTo>
              <a:lnTo>
                <a:pt x="821212" y="16748"/>
              </a:lnTo>
            </a:path>
          </a:pathLst>
        </a:custGeom>
        <a:noFill/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368076">
        <a:off x="5799331" y="5050568"/>
        <a:ext cx="41060" cy="41060"/>
      </dsp:txXfrm>
    </dsp:sp>
    <dsp:sp modelId="{DCF4D021-34C2-48BF-91CB-9071886532BC}">
      <dsp:nvSpPr>
        <dsp:cNvPr id="0" name=""/>
        <dsp:cNvSpPr/>
      </dsp:nvSpPr>
      <dsp:spPr>
        <a:xfrm>
          <a:off x="6198381" y="4316778"/>
          <a:ext cx="2286641" cy="18268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40000"/>
              </a:schemeClr>
              <a:schemeClr val="accent4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F3FE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ХРАНИЛИЩЕ</a:t>
          </a:r>
          <a:endParaRPr lang="ru-RU" sz="2500" kern="1200" dirty="0">
            <a:solidFill>
              <a:srgbClr val="F3FEB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98381" y="4316778"/>
        <a:ext cx="2286641" cy="1826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EED91-5F0B-4EED-9C8D-642A77F1EDEE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DBF7D-A334-4113-9071-CEE05F44E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AC55-A4D9-4F49-A5E6-47846F1ED824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B427DF-5C7B-4538-9023-16BE4F8357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AC55-A4D9-4F49-A5E6-47846F1ED824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27DF-5C7B-4538-9023-16BE4F8357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AC55-A4D9-4F49-A5E6-47846F1ED824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27DF-5C7B-4538-9023-16BE4F8357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C6AC55-A4D9-4F49-A5E6-47846F1ED824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DB427DF-5C7B-4538-9023-16BE4F8357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AC55-A4D9-4F49-A5E6-47846F1ED824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27DF-5C7B-4538-9023-16BE4F8357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AC55-A4D9-4F49-A5E6-47846F1ED824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27DF-5C7B-4538-9023-16BE4F8357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27DF-5C7B-4538-9023-16BE4F8357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AC55-A4D9-4F49-A5E6-47846F1ED824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AC55-A4D9-4F49-A5E6-47846F1ED824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27DF-5C7B-4538-9023-16BE4F8357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AC55-A4D9-4F49-A5E6-47846F1ED824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27DF-5C7B-4538-9023-16BE4F8357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C6AC55-A4D9-4F49-A5E6-47846F1ED824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B427DF-5C7B-4538-9023-16BE4F8357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AC55-A4D9-4F49-A5E6-47846F1ED824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B427DF-5C7B-4538-9023-16BE4F8357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7C6AC55-A4D9-4F49-A5E6-47846F1ED824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DB427DF-5C7B-4538-9023-16BE4F83571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slide" Target="slide17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upload.wikimedia.org/wikipedia/commons/9/9e/Archangel_Gospel_0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hyperlink" Target="http://upload.wikimedia.org/wikipedia/commons/a/ad/Nuremberg_Chronicle_God_creating_the_world.jp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57200" y="428604"/>
            <a:ext cx="8305800" cy="3500462"/>
          </a:xfrm>
        </p:spPr>
        <p:txBody>
          <a:bodyPr/>
          <a:lstStyle/>
          <a:p>
            <a: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72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66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История развития</a:t>
            </a:r>
            <a:br>
              <a:rPr lang="ru-RU" sz="66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6600" b="1" spc="0" dirty="0" smtClean="0"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библиотек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dirty="0"/>
          </a:p>
        </p:txBody>
      </p:sp>
    </p:spTree>
  </p:cSld>
  <p:clrMapOvr>
    <a:masterClrMapping/>
  </p:clrMapOvr>
  <p:transition spd="med" advTm="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10074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     </a:t>
            </a:r>
            <a:r>
              <a:rPr lang="ru-RU" b="1" i="1" dirty="0" smtClean="0">
                <a:solidFill>
                  <a:srgbClr val="0070C0"/>
                </a:solidFill>
              </a:rPr>
              <a:t>Первая библиотека на Руси была основана в городе Киеве в 1037 году в Софийском соборе киевским князем Ярославом Мудрым</a:t>
            </a:r>
            <a:r>
              <a:rPr lang="en-US" b="1" i="1" smtClean="0">
                <a:solidFill>
                  <a:srgbClr val="0070C0"/>
                </a:solidFill>
              </a:rPr>
              <a:t>.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62088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5800" dirty="0" smtClean="0">
                <a:solidFill>
                  <a:schemeClr val="accent4">
                    <a:lumMod val="50000"/>
                  </a:schemeClr>
                </a:solidFill>
              </a:rPr>
              <a:t>Первые библиотеки </a:t>
            </a:r>
            <a:br>
              <a:rPr lang="ru-RU" sz="5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5800" dirty="0" smtClean="0">
                <a:solidFill>
                  <a:schemeClr val="accent4">
                    <a:lumMod val="50000"/>
                  </a:schemeClr>
                </a:solidFill>
              </a:rPr>
              <a:t>на  Руси</a:t>
            </a:r>
            <a:endParaRPr lang="ru-RU" sz="5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Picture 2" descr="C:\Users\user11\Documents\Ковальчук Н.Н\Библиотеки мира\Ярослав М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071810"/>
            <a:ext cx="264320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Users\user11\Documents\Ковальчук Н.Н\Библиотеки мира\Ярослав Мудр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143248"/>
            <a:ext cx="307183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000100" y="6215082"/>
            <a:ext cx="3180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Ярослав Мудрый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11\Documents\Ковальчук Н.Н\Библиотеки мира\Софийский собо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3273508" cy="4572000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075" name="Picture 3" descr="C:\Users\user11\Documents\Ковальчук Н.Н\Библиотеки мира\Страница рукописной книг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57166"/>
            <a:ext cx="3214710" cy="4572032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357158" y="5500702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Софийский собор в Киеве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29190" y="5500702"/>
            <a:ext cx="3929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Страница рукописного текста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357166"/>
            <a:ext cx="3850384" cy="5738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		</a:t>
            </a:r>
            <a:r>
              <a:rPr lang="ru-RU" sz="2400" b="1" i="1" dirty="0" smtClean="0">
                <a:solidFill>
                  <a:srgbClr val="002060"/>
                </a:solidFill>
              </a:rPr>
              <a:t>Вторая по величине крупнейшая библиотека находилась в Новгороде Великом.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           Книжный фонд библиотеки  располагался в Софийском соборе и насчитывал около тысячи рукописных книг в кожаных переплетах и старопечатных изданий.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4099" name="Picture 3" descr="C:\Users\user11\Documents\Ковальчук Н.Н\Библиотеки мира\Соф. собор 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4786346" cy="6357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user11\Documents\Ковальчук Н.Н\Книги\Старые книг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786190"/>
            <a:ext cx="3000396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9" name="Picture 5" descr="C:\Users\user11\Documents\Ковальчук Н.Н\Библиотеки мира\P8035171_siz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477000">
            <a:off x="4906935" y="394115"/>
            <a:ext cx="3844924" cy="3044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50" name="Picture 6" descr="C:\Users\user11\Documents\Ковальчук Н.Н\Библиотеки мира\4362965eeeaa6d6f79c61698cd855410_ful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998708">
            <a:off x="236303" y="455204"/>
            <a:ext cx="3857652" cy="30540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51" name="Picture 7" descr="C:\Users\user11\Documents\Ковальчук Н.Н\Книги\Оформление книг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786190"/>
            <a:ext cx="2857520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42908" y="500042"/>
            <a:ext cx="3929090" cy="55959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800" b="1" i="1" dirty="0" smtClean="0">
                <a:solidFill>
                  <a:srgbClr val="7030A0"/>
                </a:solidFill>
              </a:rPr>
              <a:t>В библиотеках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   при монастырях создавались  летописи, переписывались и переводились книги, организовывалось их хранение и распространение.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Documents and Settings\Admin\Мои документы\Мама\презентация\Монастыр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357430"/>
            <a:ext cx="2478954" cy="3793551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Мои документы\Мама\презентация\Монастырь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42852"/>
            <a:ext cx="2656931" cy="3549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85728"/>
            <a:ext cx="4517136" cy="5810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800" b="1" i="1" dirty="0" smtClean="0">
                <a:solidFill>
                  <a:srgbClr val="0070C0"/>
                </a:solidFill>
              </a:rPr>
              <a:t>Значение первых библиотек, которые были  и просветительскими учреждениями, и книжными мастерскими, и ”книгохранилищами” огромно: они сберегли, сохранили для нас ценнейшие памятниками старины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075" name="Picture 3" descr="C:\Users\user11\Documents\Ковальчук Н.Н\История библиотек\Повесть временных лет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643438" y="428604"/>
            <a:ext cx="4143404" cy="592935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14942" y="6000768"/>
            <a:ext cx="3197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Повесть временных лет.</a:t>
            </a:r>
          </a:p>
          <a:p>
            <a:pPr algn="ctr"/>
            <a:r>
              <a:rPr lang="ru-RU" b="1" dirty="0" smtClean="0"/>
              <a:t>971 г.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11\Documents\Ковальчук Н.Н\История библиотек\Слово о полку Игорев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42852"/>
            <a:ext cx="3357586" cy="57864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5929330"/>
            <a:ext cx="2853113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Слово о полку Игореве.</a:t>
            </a:r>
          </a:p>
          <a:p>
            <a:pPr algn="ctr"/>
            <a:r>
              <a:rPr lang="ru-RU" b="1" dirty="0" smtClean="0"/>
              <a:t>1185 г.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15074" y="2571744"/>
            <a:ext cx="2682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Изборник Святослава</a:t>
            </a:r>
          </a:p>
          <a:p>
            <a:pPr algn="ctr"/>
            <a:r>
              <a:rPr lang="ru-RU" b="1" dirty="0" smtClean="0"/>
              <a:t>1073 г.</a:t>
            </a:r>
            <a:endParaRPr lang="ru-RU" b="1" dirty="0"/>
          </a:p>
        </p:txBody>
      </p:sp>
      <p:pic>
        <p:nvPicPr>
          <p:cNvPr id="4099" name="Picture 3" descr="C:\Users\user11\Documents\Ковальчук Н.Н\История библиотек\Остромирово Евангел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928934"/>
            <a:ext cx="2571768" cy="350046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786578" y="4857760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Остромирово Евангелие</a:t>
            </a:r>
          </a:p>
          <a:p>
            <a:r>
              <a:rPr lang="ru-RU" b="1" dirty="0" smtClean="0"/>
              <a:t>1056-1057 гг.</a:t>
            </a:r>
            <a:endParaRPr lang="ru-RU" b="1" dirty="0"/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286776" y="5929330"/>
            <a:ext cx="428628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Documents and Settings\Admin\Мои документы\Мама\презентация\изборни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500042"/>
            <a:ext cx="2932068" cy="1986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85720" y="2143116"/>
            <a:ext cx="8229600" cy="228601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>Крупнейшие </a:t>
            </a:r>
            <a:b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>библиотеки мира</a:t>
            </a:r>
            <a:endParaRPr lang="ru-RU" sz="5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91127">
            <a:off x="6279330" y="470719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43573">
            <a:off x="3190430" y="569614"/>
            <a:ext cx="2606488" cy="166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12912">
            <a:off x="6399935" y="4437905"/>
            <a:ext cx="2549274" cy="185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24209">
            <a:off x="539130" y="4621132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552564">
            <a:off x="429259" y="835330"/>
            <a:ext cx="25146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478293">
            <a:off x="3357554" y="4714884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48" y="1928802"/>
            <a:ext cx="4614866" cy="46672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400" dirty="0" smtClean="0"/>
              <a:t>Британская библиотека (</a:t>
            </a:r>
            <a:r>
              <a:rPr lang="ru-RU" sz="2400" dirty="0" err="1" smtClean="0"/>
              <a:t>British</a:t>
            </a:r>
            <a:r>
              <a:rPr lang="ru-RU" sz="2400" dirty="0" smtClean="0"/>
              <a:t> </a:t>
            </a:r>
            <a:r>
              <a:rPr lang="ru-RU" sz="2400" dirty="0" err="1" smtClean="0"/>
              <a:t>Library</a:t>
            </a:r>
            <a:r>
              <a:rPr lang="ru-RU" sz="2400" dirty="0" smtClean="0"/>
              <a:t>) — национальная библиотека Великобритании. Закон об её создании путём объединения библиотеки Британского музея и ряда менее значимых собраний был принят парламентом в 1972 г.; новое здание библиотеки в Лондоне открылось 1 июля 1973 г. </a:t>
            </a:r>
          </a:p>
          <a:p>
            <a:pPr>
              <a:buNone/>
            </a:pPr>
            <a:r>
              <a:rPr lang="ru-RU" sz="2400" dirty="0" smtClean="0"/>
              <a:t>		Крупнейшая библиотека мира (число единиц хранения превышает 150 млн.).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85728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  <a:t>Британская библиотека</a:t>
            </a:r>
          </a:p>
          <a:p>
            <a:pPr algn="ctr"/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  <a:t>	Великобритания, Лондон.</a:t>
            </a:r>
            <a:endParaRPr lang="ru-RU" sz="4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550" y="1842608"/>
            <a:ext cx="4241574" cy="330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214290"/>
            <a:ext cx="487559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 descr="C:\Documents and Settings\Admin\Мои документы\Загрузки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642918"/>
            <a:ext cx="2500330" cy="3804126"/>
          </a:xfrm>
          <a:prstGeom prst="rect">
            <a:avLst/>
          </a:prstGeom>
          <a:noFill/>
        </p:spPr>
      </p:pic>
      <p:pic>
        <p:nvPicPr>
          <p:cNvPr id="5125" name="Picture 5" descr="C:\Documents and Settings\Admin\Мои документы\Загрузки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000504"/>
            <a:ext cx="2763984" cy="256103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500694" y="442913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Первое фолио Шекспира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86248" y="5643578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Музыкальный дневник Моцарта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350043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Залы библиотеки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ffice48.gif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642910" y="285728"/>
            <a:ext cx="7429552" cy="6143668"/>
          </a:xfrm>
          <a:prstGeom prst="snip2Same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357298"/>
            <a:ext cx="7372376" cy="4768865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3"/>
              </a:buBlip>
            </a:pPr>
            <a:r>
              <a:rPr lang="ru-RU" sz="5400" dirty="0" smtClean="0">
                <a:solidFill>
                  <a:srgbClr val="7030A0"/>
                </a:solidFill>
                <a:hlinkClick r:id="rId4" action="ppaction://hlinksldjump"/>
              </a:rPr>
              <a:t>Библиотека</a:t>
            </a:r>
            <a:endParaRPr lang="ru-RU" sz="5400" dirty="0" smtClean="0">
              <a:solidFill>
                <a:srgbClr val="7030A0"/>
              </a:solidFill>
            </a:endParaRPr>
          </a:p>
          <a:p>
            <a:pPr>
              <a:buBlip>
                <a:blip r:embed="rId3"/>
              </a:buBlip>
            </a:pPr>
            <a:r>
              <a:rPr lang="ru-RU" sz="5400" dirty="0" smtClean="0">
                <a:solidFill>
                  <a:srgbClr val="7030A0"/>
                </a:solidFill>
                <a:hlinkClick r:id="rId5" action="ppaction://hlinksldjump"/>
              </a:rPr>
              <a:t>Древние библиотеки</a:t>
            </a:r>
            <a:endParaRPr lang="ru-RU" sz="5400" dirty="0" smtClean="0">
              <a:solidFill>
                <a:srgbClr val="7030A0"/>
              </a:solidFill>
            </a:endParaRPr>
          </a:p>
          <a:p>
            <a:pPr>
              <a:buBlip>
                <a:blip r:embed="rId3"/>
              </a:buBlip>
            </a:pPr>
            <a:r>
              <a:rPr lang="ru-RU" sz="5400" dirty="0" smtClean="0">
                <a:solidFill>
                  <a:srgbClr val="7030A0"/>
                </a:solidFill>
                <a:hlinkClick r:id="rId6" action="ppaction://hlinksldjump"/>
              </a:rPr>
              <a:t>Первые библиотеки   </a:t>
            </a:r>
          </a:p>
          <a:p>
            <a:pPr>
              <a:buNone/>
            </a:pPr>
            <a:r>
              <a:rPr lang="ru-RU" sz="5400" dirty="0" smtClean="0">
                <a:solidFill>
                  <a:srgbClr val="7030A0"/>
                </a:solidFill>
                <a:hlinkClick r:id="rId6" action="ppaction://hlinksldjump"/>
              </a:rPr>
              <a:t>   на Руси</a:t>
            </a:r>
            <a:endParaRPr lang="ru-RU" sz="5400" dirty="0" smtClean="0">
              <a:solidFill>
                <a:srgbClr val="7030A0"/>
              </a:solidFill>
            </a:endParaRPr>
          </a:p>
          <a:p>
            <a:pPr>
              <a:buBlip>
                <a:blip r:embed="rId3"/>
              </a:buBlip>
            </a:pPr>
            <a:r>
              <a:rPr lang="ru-RU" sz="5400" dirty="0" smtClean="0">
                <a:solidFill>
                  <a:srgbClr val="7030A0"/>
                </a:solidFill>
                <a:hlinkClick r:id="rId7" action="ppaction://hlinksldjump"/>
              </a:rPr>
              <a:t>Крупнейшие библиотеки мира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6000792" cy="7969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Содержание</a:t>
            </a: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solidFill>
                  <a:schemeClr val="accent5">
                    <a:lumMod val="75000"/>
                  </a:schemeClr>
                </a:solidFill>
              </a:rPr>
              <a:t>Библиотека Конгресса США, Вашингтон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Библиотека Конгресса (англ. </a:t>
            </a:r>
            <a:r>
              <a:rPr lang="ru-RU" dirty="0" err="1" smtClean="0"/>
              <a:t>The</a:t>
            </a:r>
            <a:r>
              <a:rPr lang="ru-RU" dirty="0" smtClean="0"/>
              <a:t> </a:t>
            </a:r>
            <a:r>
              <a:rPr lang="ru-RU" dirty="0" err="1" smtClean="0"/>
              <a:t>Library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Congress</a:t>
            </a:r>
            <a:r>
              <a:rPr lang="ru-RU" dirty="0" smtClean="0"/>
              <a:t>) — национальная библиотека США, одна из крупнейших библиотек мира. Расположена в Вашингтоне. Является научной библиотекой Конгресса США, обслуживает правительственные органы, исследовательские учреждения, научных работников, частные фирмы и промышленные компании, школы. Число единиц хранения – 145 млн.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881710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		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7715304" cy="566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00364" y="6215082"/>
            <a:ext cx="3340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Читальный зал библиотеки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4043362" cy="50482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	Нью-Йоркская публичная библиотека («НЙПБ», англ. </a:t>
            </a:r>
            <a:r>
              <a:rPr lang="en-US" dirty="0" smtClean="0"/>
              <a:t>The New York Public Library, NYPL) — </a:t>
            </a:r>
            <a:r>
              <a:rPr lang="ru-RU" dirty="0" smtClean="0"/>
              <a:t>одна из крупнейших библиотек мира</a:t>
            </a:r>
            <a:r>
              <a:rPr lang="en-US" dirty="0" smtClean="0"/>
              <a:t>. </a:t>
            </a:r>
            <a:r>
              <a:rPr lang="ru-RU" dirty="0" smtClean="0"/>
              <a:t>Кроме того, одна из крупнейших научных библиотечных систем в мире. Является частной некоммерческой организацией с публичной миссией. Число единиц хранения – 53,1 млн.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4777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</a:rPr>
              <a:t>Нью-Йоркская публичная библиотека США,  Нью-Йорк                         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071678"/>
            <a:ext cx="442915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792961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71604" y="5857892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Панорама Главного читального зала, вид на юг.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8929718" cy="1633526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Российская    государственная библиотека. </a:t>
            </a:r>
            <a:b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Россия,  Москва.</a:t>
            </a:r>
            <a:endParaRPr lang="ru-RU" sz="3600" dirty="0"/>
          </a:p>
        </p:txBody>
      </p:sp>
      <p:pic>
        <p:nvPicPr>
          <p:cNvPr id="4" name="Picture 2" descr="C:\Documents and Settings\Admin\Мои документы\Мама\презентация\Рос. гос. библ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9" y="1785926"/>
            <a:ext cx="6414282" cy="4809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786182" y="214290"/>
            <a:ext cx="5000660" cy="635798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	Российская государственная библиотека (бывшее название Государственная библиотека СССР им. В. И. Ленина, «</a:t>
            </a:r>
            <a:r>
              <a:rPr lang="ru-RU" dirty="0" err="1" smtClean="0"/>
              <a:t>Ленинка</a:t>
            </a:r>
            <a:r>
              <a:rPr lang="ru-RU" dirty="0" smtClean="0"/>
              <a:t>». Переименована 29 января 1992 года) — крупнейшая российская публичная библиотека. Создана на основе библиотеки </a:t>
            </a:r>
            <a:r>
              <a:rPr lang="ru-RU" dirty="0" err="1" smtClean="0"/>
              <a:t>Румянцевского</a:t>
            </a:r>
            <a:r>
              <a:rPr lang="ru-RU" dirty="0" smtClean="0"/>
              <a:t> музея. В стенах Российской государственной библиотеки находится уникальное собрание отечественных и зарубежных документов на 367 языках мира; объем её фонда превышает 43 </a:t>
            </a:r>
            <a:r>
              <a:rPr lang="ru-RU" dirty="0" err="1" smtClean="0"/>
              <a:t>млн</a:t>
            </a:r>
            <a:r>
              <a:rPr lang="ru-RU" dirty="0" smtClean="0"/>
              <a:t> единиц хранения. Здесь имеются специализированные собрания карт, нот, звукозаписей, редких книг, диссертаций, газет и других видов изданий. По «Закону об обязательном экземпляре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документов № 77-ФЗ от 29.12.1994 г.» Российская государственная библиотека является местом хранения обязательного экземпляра всей выходящей в России печатной </a:t>
            </a:r>
            <a:r>
              <a:rPr lang="ru-RU" dirty="0" smtClean="0"/>
              <a:t>продукции</a:t>
            </a:r>
          </a:p>
          <a:p>
            <a:endParaRPr lang="ru-RU" dirty="0"/>
          </a:p>
        </p:txBody>
      </p:sp>
      <p:pic>
        <p:nvPicPr>
          <p:cNvPr id="1026" name="Picture 2" descr="C:\Documents and Settings\Admin\Мои документы\Мама\презентация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9212"/>
            <a:ext cx="3286148" cy="2186782"/>
          </a:xfrm>
          <a:prstGeom prst="rect">
            <a:avLst/>
          </a:prstGeom>
          <a:noFill/>
        </p:spPr>
      </p:pic>
      <p:pic>
        <p:nvPicPr>
          <p:cNvPr id="1028" name="Picture 4" descr="http://pics.top.rbc.ru/top_pics/uniora/14/1298292616_0514.250x2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286124"/>
            <a:ext cx="3357586" cy="2686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Файл:Archangel Gospel 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4000528" cy="51644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5715016"/>
            <a:ext cx="428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Архангельское Евангелие</a:t>
            </a:r>
            <a:r>
              <a:rPr lang="ru-RU" b="1" dirty="0" smtClean="0"/>
              <a:t>, 1092 год</a:t>
            </a:r>
            <a:endParaRPr lang="ru-RU" b="1" dirty="0"/>
          </a:p>
        </p:txBody>
      </p:sp>
      <p:pic>
        <p:nvPicPr>
          <p:cNvPr id="46084" name="Picture 4" descr="Файл:Nuremberg Chronicle God creating the worl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1126" y="785794"/>
            <a:ext cx="3470914" cy="52768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628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Нюрнбергская хроника. </a:t>
            </a:r>
          </a:p>
          <a:p>
            <a:pPr algn="ctr"/>
            <a:r>
              <a:rPr lang="ru-RU" b="1" dirty="0" smtClean="0"/>
              <a:t>Инкунабула изд. 1439 г.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42977" y="5929330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Российская государственная библиотека</a:t>
            </a:r>
          </a:p>
          <a:p>
            <a:pPr algn="ctr"/>
            <a:r>
              <a:rPr lang="ru-RU" sz="2400" b="1" dirty="0" smtClean="0"/>
              <a:t>г. Санкт - Петербург</a:t>
            </a:r>
            <a:endParaRPr lang="ru-RU" sz="2400" b="1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62088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Российская национальная библиотека                                              Россия, Санкт-Петербург.</a:t>
            </a:r>
            <a:endParaRPr lang="ru-RU" sz="3600" dirty="0"/>
          </a:p>
        </p:txBody>
      </p:sp>
      <p:pic>
        <p:nvPicPr>
          <p:cNvPr id="7170" name="Picture 2" descr="C:\Documents and Settings\Admin\Мои документы\Мама\презентация\8V6QHECAETNIBICA25AL6LCAHSIJS6CA5VEUIACANC226NCAEPOU3WCAB6TRE6CATBT99DCASFFV1HCALQ2NJQCAT91UV3CAU6VV1ICAZXA0FKCAUDM237CA8ZBYEICAGR23MZCATPEVDPCAH9WX2ECAO6IX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833759"/>
            <a:ext cx="5572164" cy="4173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214290"/>
            <a:ext cx="5143536" cy="64294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 		Российская национальная библиотека (до 1917 года — Императорская публичная библиотека, до 1925 года — Российская публичная библиотека, до 27 марта 1992 года — Государственная публичная библиотека (с 1932 года — имени М. Е. Салтыкова-Щедрина); неофициально — «</a:t>
            </a:r>
            <a:r>
              <a:rPr lang="ru-RU" dirty="0" err="1" smtClean="0"/>
              <a:t>Публичка</a:t>
            </a:r>
            <a:r>
              <a:rPr lang="ru-RU" dirty="0" smtClean="0"/>
              <a:t>») — одна из первых публичных библиотек в Восточной Европе, расположена в Санкт-Петербурге. Согласно указу Президента России, является особо ценным объектом национального наследия и составляет историческое и культурное достояние народов Российской Федерации. Одна из крупнейших библиотек мира.</a:t>
            </a:r>
          </a:p>
          <a:p>
            <a:pPr>
              <a:buNone/>
            </a:pPr>
            <a:r>
              <a:rPr lang="ru-RU" dirty="0" smtClean="0"/>
              <a:t>		В ее фондах — около 36 </a:t>
            </a:r>
            <a:r>
              <a:rPr lang="ru-RU" dirty="0" err="1" smtClean="0"/>
              <a:t>млн</a:t>
            </a:r>
            <a:r>
              <a:rPr lang="ru-RU" dirty="0" smtClean="0"/>
              <a:t> произведений печати  и  иных информационных ресурсов, доступных широкому кругу пользователей.</a:t>
            </a:r>
            <a:endParaRPr lang="ru-RU" dirty="0"/>
          </a:p>
        </p:txBody>
      </p:sp>
      <p:pic>
        <p:nvPicPr>
          <p:cNvPr id="6145" name="Picture 1" descr="C:\Documents and Settings\Admin\Мои документы\Мама\презентация\спт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94981"/>
            <a:ext cx="2714644" cy="3624189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Мои документы\Мама\презентация\ZDHJ21CA81SV5VCAQBFY91CA4I4WZCCA9PCZ0JCAW11HWNCADMZU79CADD393SCAOFGYPKCA8EEZZ5CAWZII1ACA1YX5U3CAFM18NXCAU794DBCAEPXDZKCA8SKB1TCACO14PACADF63BVCATIIUAOCAYK6K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3" y="4004969"/>
            <a:ext cx="3802088" cy="2495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Documents and Settings\Admin\Мои документы\Мама\презентация\W367ADCAV2Y7LLCADIOO1FCADEDJWQCAQ62FNOCA0HEE6SCAHRNOB6CAM495XGCATPKTGLCAVRD8WYCAHI7T75CAJ0E1QICALFLE9ECAWZBU93CAWHX9SACAIJA78WCAT00NFACAVXZNRXCA3WFC27CA7WAT1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057" y="435136"/>
            <a:ext cx="3499966" cy="5779946"/>
          </a:xfrm>
          <a:prstGeom prst="rect">
            <a:avLst/>
          </a:prstGeom>
          <a:noFill/>
        </p:spPr>
      </p:pic>
      <p:pic>
        <p:nvPicPr>
          <p:cNvPr id="48131" name="Picture 3" descr="C:\Documents and Settings\Admin\Мои документы\Мама\презентация\древнерусские рукопис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83301"/>
            <a:ext cx="3214710" cy="2407929"/>
          </a:xfrm>
          <a:prstGeom prst="rect">
            <a:avLst/>
          </a:prstGeom>
          <a:noFill/>
        </p:spPr>
      </p:pic>
      <p:pic>
        <p:nvPicPr>
          <p:cNvPr id="48132" name="Picture 4" descr="C:\Documents and Settings\Admin\Мои документы\Мама\презентация\51UKFXCAXFQHX5CABZO3BBCAIUH3CHCAWI8DD4CAUR650HCA8HEJXPCAHLXU2VCA99M834CA57WS9ACA2HN84ACA17NJGUCAI60H2KCABHC0N8CABXONFQCAKBGVV1CALUD08HCAGCXUX3CALSQ2LRCA6UK1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566796"/>
            <a:ext cx="3467108" cy="26145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6072206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Древнерусские рукописи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57158" y="428604"/>
          <a:ext cx="8786842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Содержимое 4" descr="office30.gif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tretch>
            <a:fillRect/>
          </a:stretch>
        </p:blipFill>
        <p:spPr>
          <a:xfrm rot="20955443">
            <a:off x="622422" y="381936"/>
            <a:ext cx="2012124" cy="2268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643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	Единственная национальная библиотека Японии. Одна из крупнейших библиотек мира. Была учреждена в 1948 г. для использования членами Парламента Японии. По своим целям и возможностям </a:t>
            </a:r>
            <a:r>
              <a:rPr lang="en-US" dirty="0" smtClean="0"/>
              <a:t>библиотека</a:t>
            </a:r>
            <a:r>
              <a:rPr lang="ru-RU" dirty="0" smtClean="0"/>
              <a:t>  сравнима с Библиотекой Конгресса (США). </a:t>
            </a:r>
          </a:p>
          <a:p>
            <a:pPr>
              <a:buNone/>
            </a:pPr>
            <a:r>
              <a:rPr lang="ru-RU" dirty="0" smtClean="0"/>
              <a:t>		Национальная парламентская библиотека состоит из двух основных отделений в Токио и Киото, и более малых.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Национальная парламентская библиотека                                              (яп.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国立国会図書館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Кокурицу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Коккай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Тосёкан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442915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307181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Главное здание Токийского отделения Национальной парламентской библиотеки</a:t>
            </a:r>
            <a:endParaRPr lang="ru-RU" b="1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71744"/>
            <a:ext cx="407196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429124" y="5643578"/>
            <a:ext cx="44291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Главное здание Киотского отделения Национальной парламентской библиотеки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095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Самое богатое собрание франкоязычной литературы в мире и самая крупная библиотека во Франции. Одна из крупнейших библиотек мира. Исторически располагалась в Париже на               </a:t>
            </a:r>
            <a:r>
              <a:rPr lang="ru-RU" dirty="0" err="1" smtClean="0"/>
              <a:t>рю</a:t>
            </a:r>
            <a:r>
              <a:rPr lang="ru-RU" dirty="0" smtClean="0"/>
              <a:t> Ришельё (сразу за </a:t>
            </a:r>
            <a:r>
              <a:rPr lang="ru-RU" dirty="0" err="1" smtClean="0"/>
              <a:t>Пале-Рояль</a:t>
            </a:r>
            <a:r>
              <a:rPr lang="ru-RU" dirty="0" smtClean="0"/>
              <a:t>) в ансамбле зданий XVII века, построенных по проекту </a:t>
            </a:r>
            <a:r>
              <a:rPr lang="ru-RU" dirty="0" err="1" smtClean="0"/>
              <a:t>Мансара</a:t>
            </a:r>
            <a:r>
              <a:rPr lang="ru-RU" dirty="0" smtClean="0"/>
              <a:t> для кардинала </a:t>
            </a:r>
            <a:r>
              <a:rPr lang="ru-RU" dirty="0" err="1" smtClean="0"/>
              <a:t>Мазарини</a:t>
            </a:r>
            <a:r>
              <a:rPr lang="ru-RU" dirty="0" smtClean="0"/>
              <a:t> и расширенных после 1854 г. Ныне этот ансамбль хранит только малую, но самую ценную часть государственной библиотеки — Кабинет медалей и манускрипты.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049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Национальная библиотека           (фр.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Bibliothèque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Nationale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           или BNF). Франция, Париж.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814393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88144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Национальная библиотека Дании .Одна из крупнейших библиотек в Скандинавии.</a:t>
            </a:r>
          </a:p>
          <a:p>
            <a:pPr>
              <a:buNone/>
            </a:pPr>
            <a:r>
              <a:rPr lang="ru-RU" dirty="0" smtClean="0"/>
              <a:t>	Содержит множество исторических документов. Все произведения, печатавшиеся в Дании с XVII века, хранятся в фондах библиотеки.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64307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Королевская библиотека                       (дат. </a:t>
            </a:r>
            <a:r>
              <a:rPr lang="ru-RU" sz="4000" dirty="0" err="1" smtClean="0">
                <a:solidFill>
                  <a:schemeClr val="accent5">
                    <a:lumMod val="75000"/>
                  </a:schemeClr>
                </a:solidFill>
              </a:rPr>
              <a:t>Det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accent5">
                    <a:lumMod val="75000"/>
                  </a:schemeClr>
                </a:solidFill>
              </a:rPr>
              <a:t>Kongelige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accent5">
                    <a:lumMod val="75000"/>
                  </a:schemeClr>
                </a:solidFill>
              </a:rPr>
              <a:t>Bibliotek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).         Дания, Копенгаген.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04"/>
            <a:ext cx="7572427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user11\Documents\Ковальчук Н.Н\Библиотеки мира\c5160693.jpg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86000" y="500042"/>
            <a:ext cx="4572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Библиотека</a:t>
            </a:r>
            <a:b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   - тихий дом души.</a:t>
            </a:r>
            <a:b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Здесь жизнь в ином -</a:t>
            </a:r>
            <a:b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      духовном измеренье.</a:t>
            </a:r>
            <a:b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Страничный шелест - </a:t>
            </a:r>
            <a:b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   путь на пик вершин, </a:t>
            </a:r>
            <a:b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С которых -</a:t>
            </a:r>
            <a:b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   лишь рукой до озарений...</a:t>
            </a:r>
            <a:b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В. Удалов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поэт, библиотекарь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5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11\Documents\Ковальчук Н.Н\Библиотеки мира\books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785926"/>
          </a:xfrm>
          <a:gradFill flip="none" rotWithShape="1">
            <a:gsLst>
              <a:gs pos="25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Презентацию подготовила</a:t>
            </a:r>
          </a:p>
          <a:p>
            <a:pPr algn="ctr">
              <a:buNone/>
            </a:pPr>
            <a:r>
              <a:rPr lang="ru-RU" sz="28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педагог-библиотекарь </a:t>
            </a:r>
            <a:r>
              <a:rPr lang="ru-RU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Ковальчук Н.Н.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Пролетарская СОШ № 6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Пролетарск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Ростовская область.</a:t>
            </a:r>
            <a:endParaRPr lang="ru-RU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72132" y="5672686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работе использованы ресурсы Интернет.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веча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0"/>
            <a:ext cx="7786742" cy="6286544"/>
          </a:xfrm>
        </p:spPr>
      </p:pic>
      <p:sp>
        <p:nvSpPr>
          <p:cNvPr id="6" name="Прямоугольник 5"/>
          <p:cNvSpPr/>
          <p:nvPr/>
        </p:nvSpPr>
        <p:spPr>
          <a:xfrm>
            <a:off x="500034" y="357166"/>
            <a:ext cx="82153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  <a:t>Сколько дней труда, сколько ночей без сна, сколько усилий ума, сколько надежд и страхов, сколько долгих жизней усердного изучения вылиты здесь в мелких типографских шрифтах и стиснуты в тесном пространстве окружающих нас полок…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         А.Смит.</a:t>
            </a:r>
            <a:endParaRPr lang="ru-RU" sz="36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357158" y="6143644"/>
            <a:ext cx="428628" cy="4286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>Древние библиотеки</a:t>
            </a:r>
            <a:endParaRPr lang="ru-RU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Picture 6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37824">
            <a:off x="276275" y="1854560"/>
            <a:ext cx="2248068" cy="3939346"/>
          </a:xfrm>
          <a:prstGeom prst="rect">
            <a:avLst/>
          </a:prstGeom>
          <a:noFill/>
        </p:spPr>
      </p:pic>
      <p:pic>
        <p:nvPicPr>
          <p:cNvPr id="14" name="Picture 7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2533">
            <a:off x="6496854" y="1754210"/>
            <a:ext cx="2370040" cy="412754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500298" y="1564243"/>
            <a:ext cx="400052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Библиотеки впервые появились на древнем Востоке. Обычно первой библиотекой называют собрание глиняных табличек, приблизительно 2500 год до н. э., найденное в храме вавилонского города </a:t>
            </a:r>
            <a:r>
              <a:rPr lang="ru-RU" sz="2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Ниппур</a:t>
            </a:r>
            <a:r>
              <a:rPr lang="ru-RU" sz="2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4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85728"/>
            <a:ext cx="3286148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5" descr="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293264">
            <a:off x="6936070" y="1439582"/>
            <a:ext cx="2071702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4" descr="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287976">
            <a:off x="364686" y="1531755"/>
            <a:ext cx="2428892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785918" y="5000636"/>
            <a:ext cx="5429288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Глиняные таблички</a:t>
            </a: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59936" cy="58102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7030A0"/>
                </a:solidFill>
              </a:rPr>
              <a:t>     </a:t>
            </a:r>
            <a:r>
              <a:rPr lang="ru-RU" sz="3600" b="1" i="1" dirty="0" smtClean="0">
                <a:solidFill>
                  <a:srgbClr val="7030A0"/>
                </a:solidFill>
              </a:rPr>
              <a:t>В одной из гробниц близ египетских Фив был обнаружен ящик    с папирусами времени 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7030A0"/>
                </a:solidFill>
              </a:rPr>
              <a:t>   II переходного периода 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7030A0"/>
                </a:solidFill>
              </a:rPr>
              <a:t>  (XVIII — XVII вв. до н. э.). 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Admin\Мои документы\Мама\презентация\papiro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810610">
            <a:off x="1147171" y="355376"/>
            <a:ext cx="2255603" cy="3187919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Мама\презентация\папирус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1" y="3853932"/>
            <a:ext cx="3500462" cy="2132513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901014" cy="171448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    </a:t>
            </a:r>
            <a:r>
              <a:rPr lang="ru-RU" sz="2200" b="1" i="1" dirty="0" smtClean="0">
                <a:solidFill>
                  <a:schemeClr val="accent4">
                    <a:lumMod val="50000"/>
                  </a:schemeClr>
                </a:solidFill>
              </a:rPr>
              <a:t>Самая известная древневосточная библиотека — собрание клинописных табличек из дворца ассирийского царя VII века до н. э. </a:t>
            </a:r>
            <a:r>
              <a:rPr lang="ru-RU" sz="2200" b="1" i="1" dirty="0" err="1" smtClean="0">
                <a:solidFill>
                  <a:schemeClr val="accent4">
                    <a:lumMod val="50000"/>
                  </a:schemeClr>
                </a:solidFill>
              </a:rPr>
              <a:t>Ашшурбанипала</a:t>
            </a:r>
            <a:r>
              <a:rPr lang="ru-RU" sz="2200" b="1" i="1" dirty="0" smtClean="0">
                <a:solidFill>
                  <a:schemeClr val="accent4">
                    <a:lumMod val="50000"/>
                  </a:schemeClr>
                </a:solidFill>
              </a:rPr>
              <a:t> в Ниневии. </a:t>
            </a:r>
            <a:endParaRPr lang="ru-RU" sz="2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59936" cy="4786346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7030A0"/>
                </a:solidFill>
                <a:latin typeface="Constantia" pitchFamily="18" charset="0"/>
              </a:rPr>
              <a:t>По приказу царя писцы разыскивали, собирали и переписывали тексты, хранившиеся в храмовых библиотеках других государств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. </a:t>
            </a:r>
          </a:p>
        </p:txBody>
      </p:sp>
      <p:pic>
        <p:nvPicPr>
          <p:cNvPr id="5" name="Picture 6" descr="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2844" y="1785926"/>
            <a:ext cx="5072098" cy="44291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4400552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Наиболее известная в древней Греции библиотека, основана в Александрии в начале 3 в. до н. э. при царской династии Птолемеи. Древние учёные насчитывали в ней от 100 тыс. до 700 тыс. томов. 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9" name="Picture 5" descr="C:\Users\user11\Documents\Ковальчук Н.Н\Библиотеки мира\Александрия 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46612"/>
            <a:ext cx="3071834" cy="2425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072066" y="2571744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Книги из Александрийской библиотеки</a:t>
            </a:r>
            <a:endParaRPr lang="ru-RU" sz="2400" b="1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642910" y="6215082"/>
            <a:ext cx="428628" cy="3571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Documents and Settings\Admin\Мои документы\Мама\презентация\Алекс. библ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786189"/>
            <a:ext cx="2970638" cy="29102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1138</TotalTime>
  <Words>414</Words>
  <Application>Microsoft Office PowerPoint</Application>
  <PresentationFormat>Экран (4:3)</PresentationFormat>
  <Paragraphs>91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Бумажная</vt:lpstr>
      <vt:lpstr>                            История развития библиотек </vt:lpstr>
      <vt:lpstr>Содержание </vt:lpstr>
      <vt:lpstr>Слайд 3</vt:lpstr>
      <vt:lpstr>Слайд 4</vt:lpstr>
      <vt:lpstr>Древние библиотеки</vt:lpstr>
      <vt:lpstr>Слайд 6</vt:lpstr>
      <vt:lpstr>Слайд 7</vt:lpstr>
      <vt:lpstr>    Самая известная древневосточная библиотека — собрание клинописных табличек из дворца ассирийского царя VII века до н. э. Ашшурбанипала в Ниневии. </vt:lpstr>
      <vt:lpstr>Слайд 9</vt:lpstr>
      <vt:lpstr>         Первые библиотеки  на  Руси</vt:lpstr>
      <vt:lpstr>Слайд 11</vt:lpstr>
      <vt:lpstr>Слайд 12</vt:lpstr>
      <vt:lpstr>Слайд 13</vt:lpstr>
      <vt:lpstr>Слайд 14</vt:lpstr>
      <vt:lpstr>Слайд 15</vt:lpstr>
      <vt:lpstr>Слайд 16</vt:lpstr>
      <vt:lpstr>Крупнейшие  библиотеки мира</vt:lpstr>
      <vt:lpstr>Слайд 18</vt:lpstr>
      <vt:lpstr>Слайд 19</vt:lpstr>
      <vt:lpstr>Библиотека Конгресса США, Вашингтон</vt:lpstr>
      <vt:lpstr>Слайд 21</vt:lpstr>
      <vt:lpstr>Нью-Йоркская публичная библиотека США,  Нью-Йорк                          </vt:lpstr>
      <vt:lpstr>Слайд 23</vt:lpstr>
      <vt:lpstr>Российская    государственная библиотека.  Россия,  Москва.</vt:lpstr>
      <vt:lpstr>Слайд 25</vt:lpstr>
      <vt:lpstr>Слайд 26</vt:lpstr>
      <vt:lpstr>Российская национальная библиотека                                              Россия, Санкт-Петербург.</vt:lpstr>
      <vt:lpstr>Слайд 28</vt:lpstr>
      <vt:lpstr>Слайд 29</vt:lpstr>
      <vt:lpstr> Национальная парламентская библиотека                                              (яп. 国立国会図書館 Кокурицу Коккай Тосёкан)</vt:lpstr>
      <vt:lpstr>Слайд 31</vt:lpstr>
      <vt:lpstr>Национальная библиотека           (фр. Bibliothèque Nationale            или BNF). Франция, Париж.</vt:lpstr>
      <vt:lpstr>Слайд 33</vt:lpstr>
      <vt:lpstr>Королевская библиотека                       (дат. Det Kongelige Bibliotek).         Дания, Копенгаген.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Библиотечный урок</dc:title>
  <dc:creator>user11</dc:creator>
  <cp:lastModifiedBy>1</cp:lastModifiedBy>
  <cp:revision>137</cp:revision>
  <dcterms:created xsi:type="dcterms:W3CDTF">2008-10-02T06:02:31Z</dcterms:created>
  <dcterms:modified xsi:type="dcterms:W3CDTF">2016-02-12T18:06:19Z</dcterms:modified>
</cp:coreProperties>
</file>