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ru/biograf/bio_k/kazakeviceg.php" TargetMode="External"/><Relationship Id="rId2" Type="http://schemas.openxmlformats.org/officeDocument/2006/relationships/hyperlink" Target="https://librebook.me/zvezd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inopoisk.ru/film/41360/" TargetMode="External"/><Relationship Id="rId4" Type="http://schemas.openxmlformats.org/officeDocument/2006/relationships/hyperlink" Target="http://lib.ru/PROZA/KAZAKEWICH/zwezda.t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ru/biograf/bio_k/kazakeviceg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.ru/PROZA/KAZAKEWICH/zwezda.tx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hyperlink" Target="https://librebook.me/zvezd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kinopoisk.ru/film/4136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/>
              <a:t>      «ЗВЕЗДА»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Интерактивная книжная выставка «Книга о войне» </a:t>
            </a:r>
          </a:p>
          <a:p>
            <a:r>
              <a:rPr lang="ru-RU" dirty="0" smtClean="0"/>
              <a:t>             ИБЦ  МБОУ СОШ </a:t>
            </a:r>
            <a:r>
              <a:rPr lang="ru-RU" dirty="0" err="1" smtClean="0"/>
              <a:t>с.Лидога</a:t>
            </a:r>
            <a:r>
              <a:rPr lang="ru-RU" dirty="0" smtClean="0"/>
              <a:t>, </a:t>
            </a:r>
            <a:r>
              <a:rPr lang="ru-RU" dirty="0" err="1" smtClean="0"/>
              <a:t>Пассар</a:t>
            </a:r>
            <a:r>
              <a:rPr lang="ru-RU" dirty="0" smtClean="0"/>
              <a:t> Ульяна Александровна</a:t>
            </a:r>
            <a:endParaRPr lang="ru-RU" dirty="0"/>
          </a:p>
        </p:txBody>
      </p:sp>
      <p:pic>
        <p:nvPicPr>
          <p:cNvPr id="4" name="Алексей Рыбников - Эпило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2126" y="5061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15980"/>
            <a:ext cx="10820400" cy="4702706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Соотнесите воинское звание с его владельцем, персонажем повести.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26434"/>
              </p:ext>
            </p:extLst>
          </p:nvPr>
        </p:nvGraphicFramePr>
        <p:xfrm>
          <a:off x="2032000" y="3489156"/>
          <a:ext cx="2443747" cy="255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747"/>
              </a:tblGrid>
              <a:tr h="637674">
                <a:tc>
                  <a:txBody>
                    <a:bodyPr/>
                    <a:lstStyle/>
                    <a:p>
                      <a:r>
                        <a:rPr lang="ru-RU" dirty="0" smtClean="0"/>
                        <a:t>1) Травкин</a:t>
                      </a:r>
                      <a:endParaRPr lang="ru-RU" dirty="0"/>
                    </a:p>
                  </a:txBody>
                  <a:tcPr/>
                </a:tc>
              </a:tr>
              <a:tr h="637674">
                <a:tc>
                  <a:txBody>
                    <a:bodyPr/>
                    <a:lstStyle/>
                    <a:p>
                      <a:r>
                        <a:rPr lang="ru-RU" dirty="0" smtClean="0"/>
                        <a:t>2) Аниканов</a:t>
                      </a:r>
                      <a:endParaRPr lang="ru-RU" dirty="0"/>
                    </a:p>
                  </a:txBody>
                  <a:tcPr/>
                </a:tc>
              </a:tr>
              <a:tr h="637674">
                <a:tc>
                  <a:txBody>
                    <a:bodyPr/>
                    <a:lstStyle/>
                    <a:p>
                      <a:r>
                        <a:rPr lang="ru-RU" dirty="0" smtClean="0"/>
                        <a:t>3) </a:t>
                      </a:r>
                      <a:r>
                        <a:rPr lang="ru-RU" dirty="0" err="1" smtClean="0"/>
                        <a:t>Сербиченко</a:t>
                      </a:r>
                      <a:endParaRPr lang="ru-RU" dirty="0"/>
                    </a:p>
                  </a:txBody>
                  <a:tcPr/>
                </a:tc>
              </a:tr>
              <a:tr h="637674">
                <a:tc>
                  <a:txBody>
                    <a:bodyPr/>
                    <a:lstStyle/>
                    <a:p>
                      <a:r>
                        <a:rPr lang="ru-RU" dirty="0" smtClean="0"/>
                        <a:t>4) </a:t>
                      </a:r>
                      <a:r>
                        <a:rPr lang="ru-RU" dirty="0" err="1" smtClean="0"/>
                        <a:t>Барашкин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14696"/>
              </p:ext>
            </p:extLst>
          </p:nvPr>
        </p:nvGraphicFramePr>
        <p:xfrm>
          <a:off x="7230979" y="3489156"/>
          <a:ext cx="2929021" cy="255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21"/>
              </a:tblGrid>
              <a:tr h="637674">
                <a:tc>
                  <a:txBody>
                    <a:bodyPr/>
                    <a:lstStyle/>
                    <a:p>
                      <a:r>
                        <a:rPr lang="ru-RU" dirty="0" smtClean="0"/>
                        <a:t>5) Полковник</a:t>
                      </a:r>
                      <a:endParaRPr lang="ru-RU" dirty="0"/>
                    </a:p>
                  </a:txBody>
                  <a:tcPr/>
                </a:tc>
              </a:tr>
              <a:tr h="637674">
                <a:tc>
                  <a:txBody>
                    <a:bodyPr/>
                    <a:lstStyle/>
                    <a:p>
                      <a:r>
                        <a:rPr lang="ru-RU" dirty="0" smtClean="0"/>
                        <a:t>6) Капитан</a:t>
                      </a:r>
                      <a:endParaRPr lang="ru-RU" dirty="0"/>
                    </a:p>
                  </a:txBody>
                  <a:tcPr/>
                </a:tc>
              </a:tr>
              <a:tr h="637674">
                <a:tc>
                  <a:txBody>
                    <a:bodyPr/>
                    <a:lstStyle/>
                    <a:p>
                      <a:r>
                        <a:rPr lang="ru-RU" dirty="0" smtClean="0"/>
                        <a:t>7) Лейтенант</a:t>
                      </a:r>
                      <a:endParaRPr lang="ru-RU" dirty="0"/>
                    </a:p>
                  </a:txBody>
                  <a:tcPr/>
                </a:tc>
              </a:tr>
              <a:tr h="637674">
                <a:tc>
                  <a:txBody>
                    <a:bodyPr/>
                    <a:lstStyle/>
                    <a:p>
                      <a:r>
                        <a:rPr lang="ru-RU" dirty="0" smtClean="0"/>
                        <a:t>8) Сержант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60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Соотнесите населенный пункт, где жили герои до войны, с фамилией персонажа.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54927"/>
              </p:ext>
            </p:extLst>
          </p:nvPr>
        </p:nvGraphicFramePr>
        <p:xfrm>
          <a:off x="685800" y="2646946"/>
          <a:ext cx="3453063" cy="262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063"/>
              </a:tblGrid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1) </a:t>
                      </a:r>
                      <a:r>
                        <a:rPr lang="ru-RU" dirty="0" err="1" smtClean="0"/>
                        <a:t>Галиев</a:t>
                      </a:r>
                      <a:endParaRPr lang="ru-RU" dirty="0"/>
                    </a:p>
                  </a:txBody>
                  <a:tcPr/>
                </a:tc>
              </a:tr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2) Феоктистов</a:t>
                      </a:r>
                      <a:endParaRPr lang="ru-RU" dirty="0"/>
                    </a:p>
                  </a:txBody>
                  <a:tcPr/>
                </a:tc>
              </a:tr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3) Мамочкин</a:t>
                      </a:r>
                      <a:endParaRPr lang="ru-RU" dirty="0"/>
                    </a:p>
                  </a:txBody>
                  <a:tcPr/>
                </a:tc>
              </a:tr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4) Аниканов</a:t>
                      </a:r>
                      <a:endParaRPr lang="ru-RU" dirty="0"/>
                    </a:p>
                  </a:txBody>
                  <a:tcPr/>
                </a:tc>
              </a:tr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5) Семенов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4403"/>
              </p:ext>
            </p:extLst>
          </p:nvPr>
        </p:nvGraphicFramePr>
        <p:xfrm>
          <a:off x="6581274" y="2646945"/>
          <a:ext cx="3578726" cy="262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726"/>
              </a:tblGrid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6) В Керчи</a:t>
                      </a:r>
                      <a:endParaRPr lang="ru-RU" dirty="0"/>
                    </a:p>
                  </a:txBody>
                  <a:tcPr/>
                </a:tc>
              </a:tr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7) В Баку</a:t>
                      </a:r>
                      <a:endParaRPr lang="ru-RU" dirty="0"/>
                    </a:p>
                  </a:txBody>
                  <a:tcPr/>
                </a:tc>
              </a:tr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8) В Сибири</a:t>
                      </a:r>
                      <a:endParaRPr lang="ru-RU" dirty="0"/>
                    </a:p>
                  </a:txBody>
                  <a:tcPr/>
                </a:tc>
              </a:tr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9) Под Казанью</a:t>
                      </a:r>
                      <a:endParaRPr lang="ru-RU" dirty="0"/>
                    </a:p>
                  </a:txBody>
                  <a:tcPr/>
                </a:tc>
              </a:tr>
              <a:tr h="524577">
                <a:tc>
                  <a:txBody>
                    <a:bodyPr/>
                    <a:lstStyle/>
                    <a:p>
                      <a:r>
                        <a:rPr lang="ru-RU" dirty="0" smtClean="0"/>
                        <a:t>10) Под Рязанью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12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76404"/>
            <a:ext cx="10820400" cy="1293028"/>
          </a:xfrm>
        </p:spPr>
        <p:txBody>
          <a:bodyPr/>
          <a:lstStyle/>
          <a:p>
            <a:r>
              <a:rPr lang="ru-RU" dirty="0" smtClean="0"/>
              <a:t>3. Кто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«…Семнадцатилетний паренёк из Курска, сын повешенного немцами советского работника, находился непрерывно в приподнятом настроении. Его юная душа странно совмещала в себе реальную ненависть к убийцам отца с романтическими историями о следопытах, и </a:t>
            </a:r>
            <a:r>
              <a:rPr lang="ru-RU" dirty="0" err="1" smtClean="0"/>
              <a:t>ндейцах</a:t>
            </a:r>
            <a:r>
              <a:rPr lang="ru-RU" dirty="0" smtClean="0"/>
              <a:t> и дерзких путешественниках…»</a:t>
            </a:r>
          </a:p>
          <a:p>
            <a:r>
              <a:rPr lang="ru-RU" dirty="0" smtClean="0"/>
              <a:t>1) Быков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Голубовский</a:t>
            </a:r>
            <a:endParaRPr lang="ru-RU" dirty="0" smtClean="0"/>
          </a:p>
          <a:p>
            <a:r>
              <a:rPr lang="ru-RU" dirty="0" smtClean="0"/>
              <a:t>3) Бражников</a:t>
            </a:r>
          </a:p>
          <a:p>
            <a:r>
              <a:rPr lang="ru-RU" dirty="0" smtClean="0"/>
              <a:t>4) Травкин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07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ru-RU" dirty="0" smtClean="0"/>
              <a:t>4. Кто из героев повести обладал подобным качеством характера?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«Смелость же (героя) была зачастую позёрством, нуждалась в беспрестанном подстёгивании самолюбия, и он понимал это»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1) Мамочкин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2) Бражников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3) Быков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4) Аниканов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968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из героев «начал свою службу в 1915 году пешим </a:t>
            </a:r>
            <a:r>
              <a:rPr lang="ru-RU" dirty="0" err="1" smtClean="0"/>
              <a:t>разведяиком</a:t>
            </a:r>
            <a:r>
              <a:rPr lang="ru-RU" dirty="0" smtClean="0"/>
              <a:t>. В разведчиках он получил боевое крещение и заслужил Георгиевский крест?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538662"/>
            <a:ext cx="10820400" cy="36800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1) </a:t>
            </a:r>
            <a:r>
              <a:rPr lang="ru-RU" sz="2800" dirty="0" err="1" smtClean="0"/>
              <a:t>Галиев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2) </a:t>
            </a:r>
            <a:r>
              <a:rPr lang="ru-RU" sz="2800" dirty="0" err="1" smtClean="0"/>
              <a:t>Сербиченко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3) Марченко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4) </a:t>
            </a:r>
            <a:r>
              <a:rPr lang="ru-RU" sz="2800" dirty="0" err="1" smtClean="0"/>
              <a:t>Барашкин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978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Кто из персонажей повести «Звезда» испытал подобное состояние?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«…Никогда в своей короткой жизни не испытывал такого странного приступа ярости. Ему стоило большого усилия воли не пристрелить этого высокого, красивого, испуганного мерзавца тут же при лунном свете».</a:t>
            </a:r>
          </a:p>
          <a:p>
            <a:pPr marL="0" indent="0">
              <a:buNone/>
            </a:pPr>
            <a:r>
              <a:rPr lang="ru-RU" dirty="0" smtClean="0"/>
              <a:t> 1) </a:t>
            </a:r>
            <a:r>
              <a:rPr lang="ru-RU" dirty="0" err="1" smtClean="0"/>
              <a:t>Муштаков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2) Мамочкин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3) Гуревич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4) Травкин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81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Кто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«…Стройный голубоглазый двадцатилетний мальчик в широченных кирзовых сапогах. В его чемоданчике лежало несколько книг, и в свободное от занятий время он нараспев читал разведчикам стихи».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1) Феоктистов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2) </a:t>
            </a:r>
            <a:r>
              <a:rPr lang="ru-RU" dirty="0" err="1" smtClean="0"/>
              <a:t>Голубовский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3) Мещерский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4) Марченко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56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621" y="764373"/>
            <a:ext cx="10507579" cy="1293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Вспомните гражданские профессии разведчиков и соотнесите их с фамилиями персонажей.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507660"/>
              </p:ext>
            </p:extLst>
          </p:nvPr>
        </p:nvGraphicFramePr>
        <p:xfrm>
          <a:off x="685800" y="2779293"/>
          <a:ext cx="4499811" cy="301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811"/>
              </a:tblGrid>
              <a:tr h="754982">
                <a:tc>
                  <a:txBody>
                    <a:bodyPr/>
                    <a:lstStyle/>
                    <a:p>
                      <a:r>
                        <a:rPr lang="ru-RU" dirty="0" smtClean="0"/>
                        <a:t>1) Мамочкин</a:t>
                      </a:r>
                      <a:endParaRPr lang="ru-RU" dirty="0"/>
                    </a:p>
                  </a:txBody>
                  <a:tcPr/>
                </a:tc>
              </a:tr>
              <a:tr h="754982">
                <a:tc>
                  <a:txBody>
                    <a:bodyPr/>
                    <a:lstStyle/>
                    <a:p>
                      <a:r>
                        <a:rPr lang="ru-RU" dirty="0" smtClean="0"/>
                        <a:t>2) Аниканов</a:t>
                      </a:r>
                      <a:endParaRPr lang="ru-RU" dirty="0"/>
                    </a:p>
                  </a:txBody>
                  <a:tcPr/>
                </a:tc>
              </a:tr>
              <a:tr h="754982">
                <a:tc>
                  <a:txBody>
                    <a:bodyPr/>
                    <a:lstStyle/>
                    <a:p>
                      <a:r>
                        <a:rPr lang="ru-RU" dirty="0" smtClean="0"/>
                        <a:t>3) Марченко</a:t>
                      </a:r>
                      <a:endParaRPr lang="ru-RU" dirty="0"/>
                    </a:p>
                  </a:txBody>
                  <a:tcPr/>
                </a:tc>
              </a:tr>
              <a:tr h="754982">
                <a:tc>
                  <a:txBody>
                    <a:bodyPr/>
                    <a:lstStyle/>
                    <a:p>
                      <a:r>
                        <a:rPr lang="ru-RU" dirty="0" smtClean="0"/>
                        <a:t>4) Бугорков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90926"/>
              </p:ext>
            </p:extLst>
          </p:nvPr>
        </p:nvGraphicFramePr>
        <p:xfrm>
          <a:off x="6557211" y="2779292"/>
          <a:ext cx="4343399" cy="301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399"/>
              </a:tblGrid>
              <a:tr h="754982">
                <a:tc>
                  <a:txBody>
                    <a:bodyPr/>
                    <a:lstStyle/>
                    <a:p>
                      <a:r>
                        <a:rPr lang="ru-RU" dirty="0" smtClean="0"/>
                        <a:t>5) Металлист</a:t>
                      </a:r>
                      <a:endParaRPr lang="ru-RU" dirty="0"/>
                    </a:p>
                  </a:txBody>
                  <a:tcPr/>
                </a:tc>
              </a:tr>
              <a:tr h="754982">
                <a:tc>
                  <a:txBody>
                    <a:bodyPr/>
                    <a:lstStyle/>
                    <a:p>
                      <a:r>
                        <a:rPr lang="ru-RU" dirty="0" smtClean="0"/>
                        <a:t>6) Председатель колхоза</a:t>
                      </a:r>
                      <a:endParaRPr lang="ru-RU" dirty="0"/>
                    </a:p>
                  </a:txBody>
                  <a:tcPr/>
                </a:tc>
              </a:tr>
              <a:tr h="754982">
                <a:tc>
                  <a:txBody>
                    <a:bodyPr/>
                    <a:lstStyle/>
                    <a:p>
                      <a:r>
                        <a:rPr lang="ru-RU" dirty="0" smtClean="0"/>
                        <a:t>7) Плотник и каменщик</a:t>
                      </a:r>
                      <a:endParaRPr lang="ru-RU" dirty="0"/>
                    </a:p>
                  </a:txBody>
                  <a:tcPr/>
                </a:tc>
              </a:tr>
              <a:tr h="754982">
                <a:tc>
                  <a:txBody>
                    <a:bodyPr/>
                    <a:lstStyle/>
                    <a:p>
                      <a:r>
                        <a:rPr lang="ru-RU" dirty="0" smtClean="0"/>
                        <a:t>8) Рыбак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19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тесту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Ответы к тесту</a:t>
            </a:r>
          </a:p>
          <a:p>
            <a:r>
              <a:rPr lang="ru-RU" dirty="0" smtClean="0"/>
              <a:t>1: </a:t>
            </a:r>
            <a:r>
              <a:rPr lang="ru-RU" dirty="0"/>
              <a:t>1–7 2–8 3–5 </a:t>
            </a:r>
            <a:r>
              <a:rPr lang="ru-RU" dirty="0" smtClean="0"/>
              <a:t>4–6;</a:t>
            </a:r>
          </a:p>
          <a:p>
            <a:r>
              <a:rPr lang="ru-RU" dirty="0" smtClean="0"/>
              <a:t> 2: </a:t>
            </a:r>
            <a:r>
              <a:rPr lang="ru-RU" dirty="0"/>
              <a:t>1–7 2–9 3–6 4–8 </a:t>
            </a:r>
            <a:r>
              <a:rPr lang="ru-RU" dirty="0" smtClean="0"/>
              <a:t>5–10;</a:t>
            </a:r>
            <a:endParaRPr lang="ru-RU" dirty="0"/>
          </a:p>
          <a:p>
            <a:r>
              <a:rPr lang="ru-RU" dirty="0" smtClean="0"/>
              <a:t>3: 3;</a:t>
            </a:r>
          </a:p>
          <a:p>
            <a:r>
              <a:rPr lang="ru-RU" dirty="0" smtClean="0"/>
              <a:t> 4: 1; </a:t>
            </a:r>
          </a:p>
          <a:p>
            <a:r>
              <a:rPr lang="ru-RU" dirty="0" smtClean="0"/>
              <a:t>5: 3; </a:t>
            </a:r>
          </a:p>
          <a:p>
            <a:r>
              <a:rPr lang="ru-RU" dirty="0" smtClean="0"/>
              <a:t>6 : 4; </a:t>
            </a:r>
          </a:p>
          <a:p>
            <a:r>
              <a:rPr lang="ru-RU" dirty="0" smtClean="0"/>
              <a:t>7: 2;</a:t>
            </a:r>
          </a:p>
          <a:p>
            <a:r>
              <a:rPr lang="ru-RU" dirty="0" smtClean="0"/>
              <a:t> 8: 1–8 </a:t>
            </a:r>
            <a:r>
              <a:rPr lang="ru-RU" dirty="0"/>
              <a:t>2–6 3–5 </a:t>
            </a:r>
            <a:r>
              <a:rPr lang="ru-RU" dirty="0" smtClean="0"/>
              <a:t>4–7.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240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 smtClean="0"/>
              <a:t>Э.Г.Казакевич</a:t>
            </a:r>
            <a:r>
              <a:rPr lang="ru-RU" dirty="0" smtClean="0"/>
              <a:t> «Звезда», М. Просвещение, 1988</a:t>
            </a:r>
          </a:p>
          <a:p>
            <a:r>
              <a:rPr lang="ru-RU" dirty="0"/>
              <a:t> </a:t>
            </a:r>
            <a:r>
              <a:rPr lang="ru-RU" dirty="0" err="1" smtClean="0"/>
              <a:t>А.Коган</a:t>
            </a:r>
            <a:r>
              <a:rPr lang="ru-RU" dirty="0" smtClean="0"/>
              <a:t> Статья «Непокоренные звезды», </a:t>
            </a:r>
            <a:r>
              <a:rPr lang="ru-RU" dirty="0" err="1" smtClean="0"/>
              <a:t>М.Просвещение</a:t>
            </a:r>
            <a:r>
              <a:rPr lang="ru-RU" dirty="0" smtClean="0"/>
              <a:t>, 1988</a:t>
            </a:r>
          </a:p>
          <a:p>
            <a:r>
              <a:rPr lang="ru-RU" dirty="0"/>
              <a:t> АНАЛИЗ ПОВЕСТИ Э. Г. КАЗАКЕВИЧА «ЗВЕЗДА» (МАТЕРИАЛЫ К УРОКУ) Л. Г. </a:t>
            </a:r>
            <a:r>
              <a:rPr lang="ru-RU" dirty="0" err="1"/>
              <a:t>Зазулина</a:t>
            </a:r>
            <a:r>
              <a:rPr lang="ru-RU" dirty="0"/>
              <a:t>, учитель русского языка и литературы МОУ «СОШ № 57», г. </a:t>
            </a:r>
            <a:r>
              <a:rPr lang="ru-RU" dirty="0" smtClean="0"/>
              <a:t>Оренбург</a:t>
            </a:r>
          </a:p>
          <a:p>
            <a:r>
              <a:rPr lang="ru-RU" dirty="0"/>
              <a:t> Мемуарные статьи </a:t>
            </a:r>
            <a:r>
              <a:rPr lang="ru-RU" dirty="0" err="1"/>
              <a:t>Б.Рубена</a:t>
            </a:r>
            <a:r>
              <a:rPr lang="ru-RU" dirty="0"/>
              <a:t>, </a:t>
            </a:r>
            <a:r>
              <a:rPr lang="ru-RU" dirty="0" err="1"/>
              <a:t>А.Твардовского</a:t>
            </a:r>
            <a:r>
              <a:rPr lang="ru-RU" dirty="0"/>
              <a:t>, Мартова о </a:t>
            </a:r>
            <a:r>
              <a:rPr lang="ru-RU" dirty="0" err="1"/>
              <a:t>Э.Казакевиче</a:t>
            </a:r>
            <a:r>
              <a:rPr lang="ru-RU" dirty="0"/>
              <a:t>.</a:t>
            </a:r>
          </a:p>
          <a:p>
            <a:r>
              <a:rPr lang="ru-RU" u="sng" dirty="0">
                <a:hlinkClick r:id="rId2"/>
              </a:rPr>
              <a:t>https://librebook.me/zvezda</a:t>
            </a:r>
            <a:r>
              <a:rPr lang="ru-RU" dirty="0"/>
              <a:t> </a:t>
            </a:r>
            <a:r>
              <a:rPr lang="ru-RU" dirty="0" smtClean="0"/>
              <a:t>аудиокнига</a:t>
            </a:r>
            <a:r>
              <a:rPr lang="ru-RU" dirty="0"/>
              <a:t> </a:t>
            </a:r>
          </a:p>
          <a:p>
            <a:r>
              <a:rPr lang="ru-RU" u="sng" dirty="0">
                <a:hlinkClick r:id="rId3"/>
              </a:rPr>
              <a:t>http://www.hrono.ru/biograf/bio_k/kazakeviceg.php</a:t>
            </a:r>
            <a:r>
              <a:rPr lang="ru-RU" dirty="0"/>
              <a:t>  биография</a:t>
            </a:r>
          </a:p>
          <a:p>
            <a:r>
              <a:rPr lang="ru-RU" u="sng" dirty="0">
                <a:hlinkClick r:id="rId4"/>
              </a:rPr>
              <a:t>http://lib.ru/PROZA/KAZAKEWICH/zwezda.txt</a:t>
            </a:r>
            <a:r>
              <a:rPr lang="ru-RU" dirty="0"/>
              <a:t> </a:t>
            </a:r>
            <a:r>
              <a:rPr lang="ru-RU" dirty="0" smtClean="0"/>
              <a:t>Произведение</a:t>
            </a:r>
            <a:endParaRPr lang="ru-RU" dirty="0"/>
          </a:p>
          <a:p>
            <a:r>
              <a:rPr lang="ru-RU" u="sng" dirty="0">
                <a:hlinkClick r:id="rId5"/>
              </a:rPr>
              <a:t>https://www.kinopoisk.ru/film/41360/</a:t>
            </a:r>
            <a:r>
              <a:rPr lang="ru-RU" dirty="0"/>
              <a:t> фильм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86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Эммануил Генрихович Казакевич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814011"/>
            <a:ext cx="6178550" cy="21248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Эммануил Казакевич – участник Великой Отечественной войны.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Ушел на фронт с начала войны в рядах ополченцев Москвы. После ранения был прикомандирован в редакцию тыловой газеты. Оттуда он «сбежал» на фронт в свою дивизию.</a:t>
            </a:r>
            <a:endParaRPr lang="ru-RU" dirty="0"/>
          </a:p>
        </p:txBody>
      </p:sp>
      <p:pic>
        <p:nvPicPr>
          <p:cNvPr id="5" name="Рисунок 4" descr="https://www.allsoch.ru/attachments/000/000/239/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42" y="2095499"/>
            <a:ext cx="3946358" cy="42812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09863" y="3244334"/>
            <a:ext cx="5197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http://www.hrono.ru/biograf/bio_k/kazakeviceg.php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9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30" y="764373"/>
            <a:ext cx="5923005" cy="55705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6832" y="764373"/>
            <a:ext cx="4619368" cy="54543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Прошел путь от командира группы разведчиков, до начальника разведки дивизии, офицера разведки штаба армии. Был трижды ранен. Награжден восемью правительственными наградами.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Во время войны не писал. В автобиографии написал: « С 1941 по 1945 год – писать не имел возможности».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63" y="764373"/>
            <a:ext cx="5692671" cy="55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1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Повесть « ЗВЕЗДА»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3622589" cy="4024125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 smtClean="0"/>
              <a:t>  Книги о Великой Отечественной войне – по истине нерукотворные памятники ПОБЕДЫ.</a:t>
            </a:r>
            <a:endParaRPr lang="ru-RU" i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62" y="2667000"/>
            <a:ext cx="2306595" cy="27452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565484" y="4124734"/>
            <a:ext cx="5317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http://lib.ru/PROZA/KAZAKEWICH/zwezda.txt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6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4541" y="764373"/>
            <a:ext cx="4446372" cy="4647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849" y="1614617"/>
            <a:ext cx="5237205" cy="4118036"/>
          </a:xfrm>
        </p:spPr>
        <p:txBody>
          <a:bodyPr>
            <a:normAutofit/>
          </a:bodyPr>
          <a:lstStyle/>
          <a:p>
            <a:r>
              <a:rPr lang="ru-RU" dirty="0"/>
              <a:t>Появление первой же его повести «Звезда», опубликованной в 1947 в журнале «Знамя» и библиотечке «Огонька», «означило,— как сказал </a:t>
            </a:r>
            <a:r>
              <a:rPr lang="ru-RU" dirty="0" err="1"/>
              <a:t>А.Т.Твардовский</a:t>
            </a:r>
            <a:r>
              <a:rPr lang="ru-RU" dirty="0"/>
              <a:t>,— приход в русскую советскую литературу большого, вполне самобытного таланта и, более того, новую ступень в освоении материала Великой Отечественной войны». Успех «Звезды» был очень большим. Повесть удостоилась Сталинской </a:t>
            </a:r>
            <a:r>
              <a:rPr lang="ru-RU" dirty="0" err="1" smtClean="0"/>
              <a:t>преми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1" y="601579"/>
            <a:ext cx="4446372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599" y="764373"/>
            <a:ext cx="8630653" cy="1293028"/>
          </a:xfrm>
        </p:spPr>
        <p:txBody>
          <a:bodyPr/>
          <a:lstStyle/>
          <a:p>
            <a:r>
              <a:rPr lang="ru-RU" u="sng" dirty="0">
                <a:hlinkClick r:id="rId4"/>
              </a:rPr>
              <a:t>https://librebook.me/zvezda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010" y="2194560"/>
            <a:ext cx="6549189" cy="402412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Критика много писала о поэтичности повести, называя ее то балладой, то поэмой в прозе. Сам же автор был даже несколько удивлен ее успехом, считая «Звезду» «удручающе обыденной». Действительно, сюжет повести — история группы разведчиков, которая уходит в поиск необходимых сведений о противнике. Сведения добыты и переданы. Разведчики погибают. Картины гибели разведгруппы в книге нет. Вокруг нее сжимается кольцо вражеской погони — больше читатели не узнают ничего. Начинается наступление, и только радистка, полюбившая командира разведчиков, продолжает дежурить у рации и ждать позывных «Звезды».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1732547"/>
            <a:ext cx="4270208" cy="4030580"/>
          </a:xfrm>
          <a:prstGeom prst="rect">
            <a:avLst/>
          </a:prstGeom>
        </p:spPr>
      </p:pic>
      <p:pic>
        <p:nvPicPr>
          <p:cNvPr id="5" name="Алексей Рыбников - Боло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2494" y="638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9852" y="764373"/>
            <a:ext cx="5466347" cy="52173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25642"/>
            <a:ext cx="4776537" cy="55930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Но, как заметил </a:t>
            </a:r>
            <a:r>
              <a:rPr lang="ru-RU" dirty="0" err="1"/>
              <a:t>В.Кардин</a:t>
            </a:r>
            <a:r>
              <a:rPr lang="ru-RU" dirty="0"/>
              <a:t>, «из истории, в общем-то обыденной... писатель извлек нечто необычное». Первые читатели повести, вчерашние фронтовики, читали ее как книгу о себе, своем недавнем военном прошлом, своих утратах, своем, для многих длящемся, ожидании тех, кто не вернулся, узнавали в персонажах «Звезды» себя. Необычность обыденной истории состоит не в узнавании знакомого, а в ощущении, которое пронизывает повесть и передается ее читателям,— ощущении ценности и хрупкости человеческой жизни. Оно-то и привлекает к «Звезде» до сих пор. Это вывело ее в свое время на новый уровень </a:t>
            </a:r>
            <a:r>
              <a:rPr lang="ru-RU" dirty="0" smtClean="0"/>
              <a:t>литературы </a:t>
            </a:r>
            <a:r>
              <a:rPr lang="ru-RU" dirty="0"/>
              <a:t>о войне, сделало одной из книг-предшественниц «военной прозы» 1960-70-х. Казакевич написал свою первую повесть так, что за отдельным случаем времен войны, за частной обыденной историей почувствовалась общая история фронтового поколения — людей, «верящих в свое дело и готовых отдать за него жизнь». Эта история, написанная Казакевич, оказалась востребованной в наши дни.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21" y="1407696"/>
            <a:ext cx="5935578" cy="4574004"/>
          </a:xfrm>
          <a:prstGeom prst="rect">
            <a:avLst/>
          </a:prstGeom>
        </p:spPr>
      </p:pic>
      <p:pic>
        <p:nvPicPr>
          <p:cNvPr id="5" name="Алексей Рыбников - Фина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8495" y="5913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2002 вышла новая экранизация «Звезды», и фильм имел большой успех.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https://www.kinopoisk.ru/film/41360/</a:t>
            </a:r>
            <a:endParaRPr lang="ru-RU" dirty="0"/>
          </a:p>
        </p:txBody>
      </p:sp>
      <p:sp>
        <p:nvSpPr>
          <p:cNvPr id="4" name="AutoShape 2" descr="https://media.istockphoto.com/photos/bright-red-neon-star-sign-picture-id157190691?k=6&amp;m=157190691&amp;s=612x612&amp;w=0&amp;h=J_KECDiCCl1-uje9yax_ZIF3lCwRiIgFai8kEoV91Mw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edia.istockphoto.com/photos/bright-red-neon-star-sign-picture-id157190691?k=6&amp;m=157190691&amp;s=612x612&amp;w=0&amp;h=J_KECDiCCl1-uje9yax_ZIF3lCwRiIgFai8kEoV91Mw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media.istockphoto.com/photos/bright-red-neon-star-sign-picture-id157190691?k=6&amp;m=157190691&amp;s=612x612&amp;w=0&amp;h=J_KECDiCCl1-uje9yax_ZIF3lCwRiIgFai8kEoV91Mw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1" y="2947736"/>
            <a:ext cx="5149515" cy="32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3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учащихся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</a:t>
            </a:r>
            <a:r>
              <a:rPr lang="ru-RU" dirty="0"/>
              <a:t>чём же это произведение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Когда и где происходят события повести? </a:t>
            </a:r>
            <a:endParaRPr lang="ru-RU" dirty="0" smtClean="0"/>
          </a:p>
          <a:p>
            <a:r>
              <a:rPr lang="ru-RU" dirty="0" smtClean="0"/>
              <a:t>Назовите </a:t>
            </a:r>
            <a:r>
              <a:rPr lang="ru-RU" dirty="0"/>
              <a:t>другие книги (произведения) о войне. 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/>
              <a:t>из них посвящены подвигу разведчиков? </a:t>
            </a:r>
            <a:endParaRPr lang="ru-RU" dirty="0" smtClean="0"/>
          </a:p>
          <a:p>
            <a:r>
              <a:rPr lang="ru-RU" dirty="0" smtClean="0"/>
              <a:t>Почему </a:t>
            </a:r>
            <a:r>
              <a:rPr lang="ru-RU" dirty="0"/>
              <a:t>так интересен воинский труд </a:t>
            </a:r>
            <a:r>
              <a:rPr lang="ru-RU" dirty="0" smtClean="0"/>
              <a:t>разведчиков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Назовите </a:t>
            </a:r>
            <a:r>
              <a:rPr lang="ru-RU" dirty="0"/>
              <a:t>основные темы этого произведения.  </a:t>
            </a:r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/>
              <a:t>ли сказать, что в повести только эта  тема? </a:t>
            </a:r>
          </a:p>
        </p:txBody>
      </p:sp>
    </p:spTree>
    <p:extLst>
      <p:ext uri="{BB962C8B-B14F-4D97-AF65-F5344CB8AC3E}">
        <p14:creationId xmlns:p14="http://schemas.microsoft.com/office/powerpoint/2010/main" val="173681373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168</TotalTime>
  <Words>1070</Words>
  <Application>Microsoft Office PowerPoint</Application>
  <PresentationFormat>Широкоэкранный</PresentationFormat>
  <Paragraphs>106</Paragraphs>
  <Slides>19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След самолета</vt:lpstr>
      <vt:lpstr>      «ЗВЕЗДА»</vt:lpstr>
      <vt:lpstr>Эммануил Генрихович Казакевич</vt:lpstr>
      <vt:lpstr>Презентация PowerPoint</vt:lpstr>
      <vt:lpstr>Повесть « ЗВЕЗДА»</vt:lpstr>
      <vt:lpstr>Презентация PowerPoint</vt:lpstr>
      <vt:lpstr>https://librebook.me/zvezda</vt:lpstr>
      <vt:lpstr>Презентация PowerPoint</vt:lpstr>
      <vt:lpstr>В 2002 вышла новая экранизация «Звезды», и фильм имел большой успех. </vt:lpstr>
      <vt:lpstr>Вопросы для учащихся</vt:lpstr>
      <vt:lpstr>ТЕСТ</vt:lpstr>
      <vt:lpstr>2. Соотнесите населенный пункт, где жили герои до войны, с фамилией персонажа.</vt:lpstr>
      <vt:lpstr>3. Кто это?</vt:lpstr>
      <vt:lpstr>4. Кто из героев повести обладал подобным качеством характера?</vt:lpstr>
      <vt:lpstr>Кто из героев «начал свою службу в 1915 году пешим разведяиком. В разведчиках он получил боевое крещение и заслужил Георгиевский крест?</vt:lpstr>
      <vt:lpstr>6. Кто из персонажей повести «Звезда» испытал подобное состояние?</vt:lpstr>
      <vt:lpstr>7. Кто это?</vt:lpstr>
      <vt:lpstr>8. Вспомните гражданские профессии разведчиков и соотнесите их с фамилиями персонажей.</vt:lpstr>
      <vt:lpstr>Ответы к тесту</vt:lpstr>
      <vt:lpstr>Использованная литература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«ЗВЕЗДА»</dc:title>
  <dc:creator>USER</dc:creator>
  <cp:lastModifiedBy>УЧИТЕЛЬ</cp:lastModifiedBy>
  <cp:revision>30</cp:revision>
  <dcterms:created xsi:type="dcterms:W3CDTF">2020-03-07T15:09:13Z</dcterms:created>
  <dcterms:modified xsi:type="dcterms:W3CDTF">2020-03-26T06:10:19Z</dcterms:modified>
</cp:coreProperties>
</file>